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53" r:id="rId3"/>
    <p:sldId id="269" r:id="rId4"/>
    <p:sldId id="270" r:id="rId5"/>
    <p:sldId id="273" r:id="rId6"/>
    <p:sldId id="342" r:id="rId7"/>
    <p:sldId id="355" r:id="rId8"/>
    <p:sldId id="354" r:id="rId9"/>
    <p:sldId id="334" r:id="rId10"/>
    <p:sldId id="284" r:id="rId11"/>
    <p:sldId id="298" r:id="rId12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40"/>
    <a:srgbClr val="00CCFF"/>
    <a:srgbClr val="009999"/>
    <a:srgbClr val="BEA56E"/>
    <a:srgbClr val="326414"/>
    <a:srgbClr val="CD6632"/>
    <a:srgbClr val="FFCD05"/>
    <a:srgbClr val="661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2441" autoAdjust="0"/>
    <p:restoredTop sz="94412" autoAdjust="0"/>
  </p:normalViewPr>
  <p:slideViewPr>
    <p:cSldViewPr snapToGrid="0">
      <p:cViewPr varScale="1">
        <p:scale>
          <a:sx n="58" d="100"/>
          <a:sy n="58" d="100"/>
        </p:scale>
        <p:origin x="59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5" d="100"/>
          <a:sy n="35" d="100"/>
        </p:scale>
        <p:origin x="-2405" y="-91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516806244595149"/>
          <c:y val="2.1249544763842318E-2"/>
          <c:w val="0.44455008202313073"/>
          <c:h val="0.97875045523615767"/>
        </c:manualLayout>
      </c:layout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7.0364855946474902E-2"/>
                  <c:y val="0.10461107134335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03-4E8E-9AF0-C7F647A8F86A}"/>
                </c:ext>
              </c:extLst>
            </c:dLbl>
            <c:dLbl>
              <c:idx val="1"/>
              <c:layout>
                <c:manualLayout>
                  <c:x val="-4.5946190432843294E-2"/>
                  <c:y val="-0.1220453352421856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D03-4E8E-9AF0-C7F647A8F86A}"/>
                </c:ext>
              </c:extLst>
            </c:dLbl>
            <c:dLbl>
              <c:idx val="2"/>
              <c:layout>
                <c:manualLayout>
                  <c:x val="8.8597412498293199E-2"/>
                  <c:y val="-9.56950608446671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D03-4E8E-9AF0-C7F647A8F86A}"/>
                </c:ext>
              </c:extLst>
            </c:dLbl>
            <c:dLbl>
              <c:idx val="3"/>
              <c:layout>
                <c:manualLayout>
                  <c:x val="9.7267932729507081E-2"/>
                  <c:y val="0.110016463851109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D03-4E8E-9AF0-C7F647A8F86A}"/>
                </c:ext>
              </c:extLst>
            </c:dLbl>
            <c:dLbl>
              <c:idx val="4"/>
              <c:layout>
                <c:manualLayout>
                  <c:x val="3.3906513130945337E-2"/>
                  <c:y val="7.04545454545454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D03-4E8E-9AF0-C7F647A8F86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Budget!$P$28:$P$33</c:f>
              <c:strCache>
                <c:ptCount val="6"/>
                <c:pt idx="0">
                  <c:v>Between 1 and 100.000</c:v>
                </c:pt>
                <c:pt idx="1">
                  <c:v>Between 100.000 and 500.000</c:v>
                </c:pt>
                <c:pt idx="2">
                  <c:v>Between 500.000 and 1.000.000</c:v>
                </c:pt>
                <c:pt idx="3">
                  <c:v>Between 1.000.000 and 5.000.000</c:v>
                </c:pt>
                <c:pt idx="4">
                  <c:v>Between 5.000.000 and 10.000.000</c:v>
                </c:pt>
                <c:pt idx="5">
                  <c:v>&gt; 10.000.000</c:v>
                </c:pt>
              </c:strCache>
            </c:strRef>
          </c:cat>
          <c:val>
            <c:numRef>
              <c:f>Budget!$Q$28:$Q$33</c:f>
              <c:numCache>
                <c:formatCode>0%</c:formatCode>
                <c:ptCount val="6"/>
                <c:pt idx="0">
                  <c:v>0.32</c:v>
                </c:pt>
                <c:pt idx="1">
                  <c:v>0.28000000000000003</c:v>
                </c:pt>
                <c:pt idx="2">
                  <c:v>0.14000000000000001</c:v>
                </c:pt>
                <c:pt idx="3">
                  <c:v>0.18</c:v>
                </c:pt>
                <c:pt idx="4">
                  <c:v>0.03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03-4E8E-9AF0-C7F647A8F86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6.9501883451861896E-2"/>
          <c:y val="0.13285486443381184"/>
          <c:w val="0.41251531516732037"/>
          <c:h val="0.780008037272852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90979343762398"/>
          <c:y val="0.13677959278226465"/>
          <c:w val="0.33324818814093859"/>
          <c:h val="0.71770675195163591"/>
        </c:manualLayout>
      </c:layout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'Project duration'!$M$4:$M$7</c:f>
              <c:strCache>
                <c:ptCount val="4"/>
                <c:pt idx="0">
                  <c:v>&lt; 12 months</c:v>
                </c:pt>
                <c:pt idx="1">
                  <c:v>Between 12 and 24 months</c:v>
                </c:pt>
                <c:pt idx="2">
                  <c:v>Between 25 and 48 months</c:v>
                </c:pt>
                <c:pt idx="3">
                  <c:v>Between 49 and 168 months</c:v>
                </c:pt>
              </c:strCache>
            </c:strRef>
          </c:cat>
          <c:val>
            <c:numRef>
              <c:f>'Project duration'!$N$4:$N$7</c:f>
              <c:numCache>
                <c:formatCode>0%</c:formatCode>
                <c:ptCount val="4"/>
                <c:pt idx="0">
                  <c:v>0.15</c:v>
                </c:pt>
                <c:pt idx="1">
                  <c:v>0.38</c:v>
                </c:pt>
                <c:pt idx="2">
                  <c:v>0.33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3F-4DF8-867B-02631257950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7.5596816976127315E-2"/>
          <c:y val="0.26595528386715156"/>
          <c:w val="0.36522491619240666"/>
          <c:h val="0.534043591594752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dirty="0">
                        <a:solidFill>
                          <a:schemeClr val="bg1"/>
                        </a:solidFill>
                      </a:rPr>
                      <a:t>Government and Civil Society
31%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E36-414A-A104-5D968224881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 dirty="0">
                        <a:solidFill>
                          <a:schemeClr val="bg1"/>
                        </a:solidFill>
                      </a:rPr>
                      <a:t>Agriculture
13%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E36-414A-A104-5D968224881F}"/>
                </c:ext>
              </c:extLst>
            </c:dLbl>
            <c:dLbl>
              <c:idx val="2"/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DE36-414A-A104-5D968224881F}"/>
                </c:ext>
              </c:extLst>
            </c:dLbl>
            <c:dLbl>
              <c:idx val="14"/>
              <c:layout>
                <c:manualLayout>
                  <c:x val="0.12479522361684987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E36-414A-A104-5D968224881F}"/>
                </c:ext>
              </c:extLst>
            </c:dLbl>
            <c:dLbl>
              <c:idx val="15"/>
              <c:layout>
                <c:manualLayout>
                  <c:x val="0.16889127101686546"/>
                  <c:y val="4.5584669817798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E36-414A-A104-5D96822488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Sectors!$O$51:$O$66</c:f>
              <c:strCache>
                <c:ptCount val="16"/>
                <c:pt idx="0">
                  <c:v>Government and Civil Society</c:v>
                </c:pt>
                <c:pt idx="1">
                  <c:v>Agriculture</c:v>
                </c:pt>
                <c:pt idx="2">
                  <c:v>Health</c:v>
                </c:pt>
                <c:pt idx="3">
                  <c:v>Environmental Protection</c:v>
                </c:pt>
                <c:pt idx="4">
                  <c:v>Business</c:v>
                </c:pt>
                <c:pt idx="5">
                  <c:v>Food security</c:v>
                </c:pt>
                <c:pt idx="6">
                  <c:v>Education and Training</c:v>
                </c:pt>
                <c:pt idx="7">
                  <c:v>Water and sanitation </c:v>
                </c:pt>
                <c:pt idx="8">
                  <c:v>Energy</c:v>
                </c:pt>
                <c:pt idx="9">
                  <c:v>Other</c:v>
                </c:pt>
                <c:pt idx="10">
                  <c:v>Employment </c:v>
                </c:pt>
                <c:pt idx="11">
                  <c:v>Fisheries</c:v>
                </c:pt>
                <c:pt idx="12">
                  <c:v>Social Welfare Services</c:v>
                </c:pt>
                <c:pt idx="13">
                  <c:v>Forestry</c:v>
                </c:pt>
                <c:pt idx="14">
                  <c:v>Disaster Risk Prevention</c:v>
                </c:pt>
                <c:pt idx="15">
                  <c:v>Housing </c:v>
                </c:pt>
              </c:strCache>
            </c:strRef>
          </c:cat>
          <c:val>
            <c:numRef>
              <c:f>Sectors!$P$51:$P$66</c:f>
              <c:numCache>
                <c:formatCode>0%</c:formatCode>
                <c:ptCount val="16"/>
                <c:pt idx="0">
                  <c:v>0.32</c:v>
                </c:pt>
                <c:pt idx="1">
                  <c:v>0.13</c:v>
                </c:pt>
                <c:pt idx="2">
                  <c:v>0.13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0.05</c:v>
                </c:pt>
                <c:pt idx="6">
                  <c:v>0.04</c:v>
                </c:pt>
                <c:pt idx="7">
                  <c:v>0.04</c:v>
                </c:pt>
                <c:pt idx="8">
                  <c:v>0.04</c:v>
                </c:pt>
                <c:pt idx="9">
                  <c:v>0.04</c:v>
                </c:pt>
                <c:pt idx="10">
                  <c:v>0.02</c:v>
                </c:pt>
                <c:pt idx="11">
                  <c:v>0.02</c:v>
                </c:pt>
                <c:pt idx="12">
                  <c:v>0.02</c:v>
                </c:pt>
                <c:pt idx="13">
                  <c:v>0.02</c:v>
                </c:pt>
                <c:pt idx="14">
                  <c:v>0.02</c:v>
                </c:pt>
                <c:pt idx="15" formatCode="0.00%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36-414A-A104-5D968224881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673729058877052E-2"/>
          <c:y val="3.0560469831552878E-2"/>
          <c:w val="0.90665012819859336"/>
          <c:h val="0.811243255128817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'Factsheet data'!$B$10</c:f>
              <c:strCache>
                <c:ptCount val="1"/>
                <c:pt idx="0">
                  <c:v>LAC</c:v>
                </c:pt>
              </c:strCache>
            </c:strRef>
          </c:tx>
          <c:invertIfNegative val="0"/>
          <c:dLbls>
            <c:delete val="1"/>
          </c:dLbls>
          <c:cat>
            <c:strRef>
              <c:f>'Factsheet data'!$C$9:$G$9</c:f>
              <c:strCache>
                <c:ptCount val="5"/>
                <c:pt idx="0">
                  <c:v>LAC</c:v>
                </c:pt>
                <c:pt idx="1">
                  <c:v>Africa</c:v>
                </c:pt>
                <c:pt idx="2">
                  <c:v>Asia-Pacific</c:v>
                </c:pt>
                <c:pt idx="3">
                  <c:v>Multi-regional</c:v>
                </c:pt>
                <c:pt idx="4">
                  <c:v>MENA &amp; Eastern Europe</c:v>
                </c:pt>
              </c:strCache>
            </c:strRef>
          </c:cat>
          <c:val>
            <c:numRef>
              <c:f>'Factsheet data'!$C$10:$G$10</c:f>
              <c:numCache>
                <c:formatCode>General</c:formatCode>
                <c:ptCount val="5"/>
                <c:pt idx="0">
                  <c:v>230</c:v>
                </c:pt>
                <c:pt idx="1">
                  <c:v>18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3D-4BC8-B656-D6DC96F4E710}"/>
            </c:ext>
          </c:extLst>
        </c:ser>
        <c:ser>
          <c:idx val="1"/>
          <c:order val="1"/>
          <c:tx>
            <c:strRef>
              <c:f>'Factsheet data'!$B$11</c:f>
              <c:strCache>
                <c:ptCount val="1"/>
                <c:pt idx="0">
                  <c:v>Africa</c:v>
                </c:pt>
              </c:strCache>
            </c:strRef>
          </c:tx>
          <c:invertIfNegative val="0"/>
          <c:dLbls>
            <c:delete val="1"/>
          </c:dLbls>
          <c:cat>
            <c:strRef>
              <c:f>'Factsheet data'!$C$9:$G$9</c:f>
              <c:strCache>
                <c:ptCount val="5"/>
                <c:pt idx="0">
                  <c:v>LAC</c:v>
                </c:pt>
                <c:pt idx="1">
                  <c:v>Africa</c:v>
                </c:pt>
                <c:pt idx="2">
                  <c:v>Asia-Pacific</c:v>
                </c:pt>
                <c:pt idx="3">
                  <c:v>Multi-regional</c:v>
                </c:pt>
                <c:pt idx="4">
                  <c:v>MENA &amp; Eastern Europe</c:v>
                </c:pt>
              </c:strCache>
            </c:strRef>
          </c:cat>
          <c:val>
            <c:numRef>
              <c:f>'Factsheet data'!$C$11:$G$11</c:f>
              <c:numCache>
                <c:formatCode>General</c:formatCode>
                <c:ptCount val="5"/>
                <c:pt idx="0">
                  <c:v>18</c:v>
                </c:pt>
                <c:pt idx="1">
                  <c:v>56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3D-4BC8-B656-D6DC96F4E710}"/>
            </c:ext>
          </c:extLst>
        </c:ser>
        <c:ser>
          <c:idx val="2"/>
          <c:order val="2"/>
          <c:tx>
            <c:strRef>
              <c:f>'Factsheet data'!$B$12</c:f>
              <c:strCache>
                <c:ptCount val="1"/>
                <c:pt idx="0">
                  <c:v>Asia-Pacific</c:v>
                </c:pt>
              </c:strCache>
            </c:strRef>
          </c:tx>
          <c:invertIfNegative val="0"/>
          <c:dLbls>
            <c:delete val="1"/>
          </c:dLbls>
          <c:cat>
            <c:strRef>
              <c:f>'Factsheet data'!$C$9:$G$9</c:f>
              <c:strCache>
                <c:ptCount val="5"/>
                <c:pt idx="0">
                  <c:v>LAC</c:v>
                </c:pt>
                <c:pt idx="1">
                  <c:v>Africa</c:v>
                </c:pt>
                <c:pt idx="2">
                  <c:v>Asia-Pacific</c:v>
                </c:pt>
                <c:pt idx="3">
                  <c:v>Multi-regional</c:v>
                </c:pt>
                <c:pt idx="4">
                  <c:v>MENA &amp; Eastern Europe</c:v>
                </c:pt>
              </c:strCache>
            </c:strRef>
          </c:cat>
          <c:val>
            <c:numRef>
              <c:f>'Factsheet data'!$C$12:$G$12</c:f>
              <c:numCache>
                <c:formatCode>General</c:formatCode>
                <c:ptCount val="5"/>
                <c:pt idx="0">
                  <c:v>9</c:v>
                </c:pt>
                <c:pt idx="1">
                  <c:v>24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3D-4BC8-B656-D6DC96F4E710}"/>
            </c:ext>
          </c:extLst>
        </c:ser>
        <c:ser>
          <c:idx val="3"/>
          <c:order val="3"/>
          <c:tx>
            <c:strRef>
              <c:f>'Factsheet data'!$B$13</c:f>
              <c:strCache>
                <c:ptCount val="1"/>
                <c:pt idx="0">
                  <c:v>Multi-regional</c:v>
                </c:pt>
              </c:strCache>
            </c:strRef>
          </c:tx>
          <c:invertIfNegative val="0"/>
          <c:dLbls>
            <c:delete val="1"/>
          </c:dLbls>
          <c:cat>
            <c:strRef>
              <c:f>'Factsheet data'!$C$9:$G$9</c:f>
              <c:strCache>
                <c:ptCount val="5"/>
                <c:pt idx="0">
                  <c:v>LAC</c:v>
                </c:pt>
                <c:pt idx="1">
                  <c:v>Africa</c:v>
                </c:pt>
                <c:pt idx="2">
                  <c:v>Asia-Pacific</c:v>
                </c:pt>
                <c:pt idx="3">
                  <c:v>Multi-regional</c:v>
                </c:pt>
                <c:pt idx="4">
                  <c:v>MENA &amp; Eastern Europe</c:v>
                </c:pt>
              </c:strCache>
            </c:strRef>
          </c:cat>
          <c:val>
            <c:numRef>
              <c:f>'Factsheet data'!$C$13:$G$13</c:f>
              <c:numCache>
                <c:formatCode>General</c:formatCode>
                <c:ptCount val="5"/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3D-4BC8-B656-D6DC96F4E710}"/>
            </c:ext>
          </c:extLst>
        </c:ser>
        <c:ser>
          <c:idx val="4"/>
          <c:order val="4"/>
          <c:tx>
            <c:strRef>
              <c:f>'Factsheet data'!$B$14</c:f>
              <c:strCache>
                <c:ptCount val="1"/>
                <c:pt idx="0">
                  <c:v>MENA &amp; Eastern Europe</c:v>
                </c:pt>
              </c:strCache>
            </c:strRef>
          </c:tx>
          <c:invertIfNegative val="0"/>
          <c:dLbls>
            <c:delete val="1"/>
          </c:dLbls>
          <c:cat>
            <c:strRef>
              <c:f>'Factsheet data'!$C$9:$G$9</c:f>
              <c:strCache>
                <c:ptCount val="5"/>
                <c:pt idx="0">
                  <c:v>LAC</c:v>
                </c:pt>
                <c:pt idx="1">
                  <c:v>Africa</c:v>
                </c:pt>
                <c:pt idx="2">
                  <c:v>Asia-Pacific</c:v>
                </c:pt>
                <c:pt idx="3">
                  <c:v>Multi-regional</c:v>
                </c:pt>
                <c:pt idx="4">
                  <c:v>MENA &amp; Eastern Europe</c:v>
                </c:pt>
              </c:strCache>
            </c:strRef>
          </c:cat>
          <c:val>
            <c:numRef>
              <c:f>'Factsheet data'!$C$14:$G$14</c:f>
              <c:numCache>
                <c:formatCode>General</c:formatCode>
                <c:ptCount val="5"/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3D-4BC8-B656-D6DC96F4E7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65992320"/>
        <c:axId val="165993856"/>
      </c:barChart>
      <c:catAx>
        <c:axId val="165992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5993856"/>
        <c:crosses val="autoZero"/>
        <c:auto val="1"/>
        <c:lblAlgn val="ctr"/>
        <c:lblOffset val="100"/>
        <c:noMultiLvlLbl val="0"/>
      </c:catAx>
      <c:valAx>
        <c:axId val="165993856"/>
        <c:scaling>
          <c:orientation val="minMax"/>
          <c:max val="27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crossAx val="1659923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9050632911392406E-2"/>
          <c:y val="1.8795320076516401E-3"/>
          <c:w val="0.9"/>
          <c:h val="7.156679567596423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CD01B-31F3-43CC-87BC-526088E8B43F}" type="datetimeFigureOut">
              <a:rPr lang="en-GB" smtClean="0"/>
              <a:t>07/12/2018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54097-13EA-4E19-B02E-3C1850416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12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943F19C9-0A61-46E8-927C-07C72396AB1E}" type="datetimeFigureOut">
              <a:rPr lang="en-GB" smtClean="0"/>
              <a:t>07/12/2018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5" tIns="45853" rIns="91705" bIns="4585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705" tIns="45853" rIns="91705" bIns="458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93F70B30-CD6B-4225-9025-E96FB6AAE3B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964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218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218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320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B063-A2E4-E541-AF1D-53E3E153D6FD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071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42292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70B30-CD6B-4225-9025-E96FB6AAE3BF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57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06524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462" y="2130425"/>
            <a:ext cx="7772400" cy="1470025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462" y="3433194"/>
            <a:ext cx="6400800" cy="6438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8963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774884" y="0"/>
            <a:ext cx="380461" cy="6065240"/>
          </a:xfrm>
          <a:prstGeom prst="rect">
            <a:avLst/>
          </a:prstGeom>
          <a:solidFill>
            <a:srgbClr val="BEA5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7566871" y="0"/>
            <a:ext cx="1208014" cy="6065240"/>
          </a:xfrm>
          <a:prstGeom prst="rect">
            <a:avLst/>
          </a:prstGeom>
          <a:gradFill>
            <a:gsLst>
              <a:gs pos="0">
                <a:srgbClr val="009999"/>
              </a:gs>
              <a:gs pos="100000">
                <a:srgbClr val="BEA5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957887"/>
            <a:ext cx="9152878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136" y="6118216"/>
            <a:ext cx="1828806" cy="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6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09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2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913"/>
            <a:ext cx="8229600" cy="1143000"/>
          </a:xfrm>
        </p:spPr>
        <p:txBody>
          <a:bodyPr/>
          <a:lstStyle>
            <a:lvl1pPr>
              <a:defRPr>
                <a:solidFill>
                  <a:srgbClr val="009999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2086"/>
            <a:ext cx="8229600" cy="4525963"/>
          </a:xfrm>
        </p:spPr>
        <p:txBody>
          <a:bodyPr/>
          <a:lstStyle>
            <a:lvl1pPr>
              <a:buClr>
                <a:srgbClr val="009999"/>
              </a:buClr>
              <a:defRPr sz="2800">
                <a:latin typeface="+mj-lt"/>
              </a:defRPr>
            </a:lvl1pPr>
            <a:lvl2pPr>
              <a:buClr>
                <a:srgbClr val="BEA56E"/>
              </a:buClr>
              <a:defRPr sz="2400">
                <a:latin typeface="+mj-lt"/>
              </a:defRPr>
            </a:lvl2pPr>
            <a:lvl3pPr>
              <a:buClr>
                <a:schemeClr val="bg1">
                  <a:lumMod val="65000"/>
                </a:schemeClr>
              </a:buClr>
              <a:defRPr sz="2000">
                <a:latin typeface="+mj-lt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134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419" y="442367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419" y="2923491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59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469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65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381038" y="6550572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900"/>
            </a:lvl1pPr>
          </a:lstStyle>
          <a:p>
            <a:fld id="{F312A3E4-044F-450C-91BD-FAA0A7B4880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 descr="S:\Data\Engagement\PUBLICATIONS\TEMPLATES\DAC global relations banner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93028"/>
            <a:ext cx="2948947" cy="36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73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076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24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12A3E4-044F-450C-91BD-FAA0A7B488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26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49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208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854579" y="0"/>
            <a:ext cx="289420" cy="6858000"/>
          </a:xfrm>
          <a:prstGeom prst="rect">
            <a:avLst/>
          </a:prstGeom>
          <a:solidFill>
            <a:srgbClr val="BEA5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074171" y="0"/>
            <a:ext cx="81174" cy="685800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8981098" y="0"/>
            <a:ext cx="104178" cy="6858000"/>
          </a:xfrm>
          <a:prstGeom prst="rect">
            <a:avLst/>
          </a:prstGeom>
          <a:gradFill>
            <a:gsLst>
              <a:gs pos="0">
                <a:srgbClr val="009999"/>
              </a:gs>
              <a:gs pos="100000">
                <a:srgbClr val="BEA56E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919" y="6451134"/>
            <a:ext cx="1015527" cy="31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88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000" b="1" kern="1200">
          <a:solidFill>
            <a:srgbClr val="009999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9999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EA56E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c/dac-global-relations/triangular-cooperation.htm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emf"/><Relationship Id="rId5" Type="http://schemas.openxmlformats.org/officeDocument/2006/relationships/hyperlink" Target="http://www.oecd.org/dac/dac-global-relations/triangular-co-operation-repository.htm" TargetMode="External"/><Relationship Id="rId4" Type="http://schemas.openxmlformats.org/officeDocument/2006/relationships/hyperlink" Target="http://www.oecd.org/dac/dac-global-relations/triangular-co-operation-library.ht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juan.casadoasensio@oecd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65" y="4006465"/>
            <a:ext cx="8546475" cy="1481293"/>
          </a:xfrm>
        </p:spPr>
        <p:txBody>
          <a:bodyPr>
            <a:normAutofit/>
          </a:bodyPr>
          <a:lstStyle/>
          <a:p>
            <a:pPr lvl="0"/>
            <a:r>
              <a:rPr lang="en-GB" sz="2000" dirty="0" smtClean="0"/>
              <a:t>UNFCCC COP24 Side-event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Katowice, Poland</a:t>
            </a:r>
            <a:br>
              <a:rPr lang="en-GB" sz="2000" dirty="0" smtClean="0"/>
            </a:br>
            <a:r>
              <a:rPr lang="en-GB" sz="2000" dirty="0"/>
              <a:t>0</a:t>
            </a:r>
            <a:r>
              <a:rPr lang="en-GB" sz="2000" dirty="0" smtClean="0"/>
              <a:t>8 December 2018</a:t>
            </a:r>
            <a:endParaRPr 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1774" y="4541802"/>
            <a:ext cx="6353936" cy="879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999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BEA56E"/>
              </a:buClr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4174" y="1300164"/>
            <a:ext cx="7772400" cy="18287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500" i="1" dirty="0"/>
              <a:t>Triangular co-operation to achieve ambitious climate action and sustainable development </a:t>
            </a:r>
            <a:r>
              <a:rPr lang="en-US" sz="4500" i="1" dirty="0" smtClean="0"/>
              <a:t>solutions</a:t>
            </a:r>
            <a:endParaRPr lang="en-US" sz="4500" i="1" dirty="0"/>
          </a:p>
        </p:txBody>
      </p:sp>
      <p:sp>
        <p:nvSpPr>
          <p:cNvPr id="10" name="Rectangle 9"/>
          <p:cNvSpPr/>
          <p:nvPr/>
        </p:nvSpPr>
        <p:spPr>
          <a:xfrm>
            <a:off x="0" y="5957887"/>
            <a:ext cx="9152878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699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A3E4-044F-450C-91BD-FAA0A7B48803}" type="slidenum">
              <a:rPr lang="en-GB" smtClean="0"/>
              <a:t>10</a:t>
            </a:fld>
            <a:endParaRPr lang="en-GB" dirty="0"/>
          </a:p>
        </p:txBody>
      </p:sp>
      <p:sp>
        <p:nvSpPr>
          <p:cNvPr id="6" name="Rounded Rectangle 4"/>
          <p:cNvSpPr/>
          <p:nvPr/>
        </p:nvSpPr>
        <p:spPr>
          <a:xfrm>
            <a:off x="91441" y="157006"/>
            <a:ext cx="8618220" cy="72844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3600" dirty="0" smtClean="0"/>
              <a:t>Further information</a:t>
            </a:r>
            <a:endParaRPr lang="en-US" sz="36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4321" y="1059500"/>
            <a:ext cx="8435340" cy="49431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9999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EA56E"/>
              </a:buClr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b="1" dirty="0" smtClean="0"/>
              <a:t>For further information including: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altLang="en-US" sz="2000" b="1" dirty="0" smtClean="0"/>
              <a:t>OECD reports and factsheets on triangular co-operation.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GB" altLang="en-US" sz="2000" b="1" dirty="0" smtClean="0"/>
              <a:t>Summaries of meetings and side events organised by the OECD.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GB" altLang="en-US" sz="2000" b="1" dirty="0" smtClean="0"/>
              <a:t>Please visit our website at: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dirty="0" smtClean="0">
                <a:hlinkClick r:id="rId3"/>
              </a:rPr>
              <a:t>http://www.oecd.org/dac/dac-global-relations/triangular-cooperation.htm</a:t>
            </a:r>
            <a:endParaRPr lang="en-GB" altLang="en-US" sz="20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dirty="0" smtClean="0"/>
              <a:t>          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dirty="0"/>
              <a:t>	</a:t>
            </a:r>
            <a:r>
              <a:rPr lang="en-GB" altLang="en-US" sz="2000" b="1" dirty="0" smtClean="0"/>
              <a:t>Literature repository, with over 100 documents: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dirty="0">
                <a:hlinkClick r:id="rId4"/>
              </a:rPr>
              <a:t>http://</a:t>
            </a:r>
            <a:r>
              <a:rPr lang="en-GB" altLang="en-US" sz="2000" dirty="0" smtClean="0">
                <a:hlinkClick r:id="rId4"/>
              </a:rPr>
              <a:t>www.oecd.org/dac/dac-global-relations/triangular-co-operation-library.htm</a:t>
            </a:r>
            <a:endParaRPr lang="en-GB" altLang="en-US" sz="20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20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sz="2000" dirty="0" smtClean="0"/>
              <a:t>	</a:t>
            </a:r>
            <a:r>
              <a:rPr lang="en-GB" altLang="en-US" sz="2000" b="1" dirty="0" smtClean="0"/>
              <a:t>On-line project repository, with information on over 420 projects:</a:t>
            </a:r>
          </a:p>
          <a:p>
            <a:pPr marL="0" indent="0">
              <a:buNone/>
            </a:pPr>
            <a:r>
              <a:rPr lang="en-GB" sz="2000" u="sng" dirty="0">
                <a:hlinkClick r:id="rId5"/>
              </a:rPr>
              <a:t>http</a:t>
            </a:r>
            <a:r>
              <a:rPr lang="en-GB" sz="2000" dirty="0">
                <a:hlinkClick r:id="rId5"/>
              </a:rPr>
              <a:t>://</a:t>
            </a:r>
            <a:r>
              <a:rPr lang="en-GB" sz="2000" u="sng" dirty="0">
                <a:hlinkClick r:id="rId5"/>
              </a:rPr>
              <a:t>www.oecd.org/dac/dac-global-relations/triangular-co-operation-repository.htm</a:t>
            </a:r>
            <a:endParaRPr lang="en-GB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16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>
              <a:spcAft>
                <a:spcPts val="600"/>
              </a:spcAft>
              <a:defRPr/>
            </a:pPr>
            <a:endParaRPr lang="en-GB" altLang="en-US" sz="1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4" y="3388572"/>
            <a:ext cx="582929" cy="5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4" y="4985845"/>
            <a:ext cx="740094" cy="44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401751"/>
            <a:ext cx="8851037" cy="4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962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66" y="3500438"/>
            <a:ext cx="7772400" cy="1481293"/>
          </a:xfrm>
        </p:spPr>
        <p:txBody>
          <a:bodyPr>
            <a:normAutofit fontScale="90000"/>
          </a:bodyPr>
          <a:lstStyle/>
          <a:p>
            <a:pPr lvl="0"/>
            <a:r>
              <a:rPr lang="en-GB" sz="2400" dirty="0" smtClean="0"/>
              <a:t>Juan </a:t>
            </a:r>
            <a:r>
              <a:rPr lang="en-GB" sz="2400" dirty="0" err="1" smtClean="0"/>
              <a:t>Casado-Asensio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Policy Analyst – DAC Global Relations</a:t>
            </a:r>
            <a:br>
              <a:rPr lang="en-GB" sz="2400" dirty="0" smtClean="0"/>
            </a:br>
            <a:r>
              <a:rPr lang="en-GB" sz="2400" dirty="0" smtClean="0"/>
              <a:t>Development Co-operation Directorate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i="1" dirty="0" smtClean="0"/>
              <a:t>E-mail: </a:t>
            </a:r>
            <a:r>
              <a:rPr lang="en-GB" sz="2400" i="1" dirty="0" smtClean="0">
                <a:hlinkClick r:id="rId3"/>
              </a:rPr>
              <a:t>juan.casadoasensio@oecd.org</a:t>
            </a:r>
            <a:r>
              <a:rPr lang="en-GB" sz="2400" i="1" dirty="0" smtClean="0"/>
              <a:t> </a:t>
            </a:r>
            <a:endParaRPr lang="en-US" sz="2400" i="1" dirty="0"/>
          </a:p>
        </p:txBody>
      </p:sp>
      <p:sp>
        <p:nvSpPr>
          <p:cNvPr id="5" name="Rectangle 4"/>
          <p:cNvSpPr/>
          <p:nvPr/>
        </p:nvSpPr>
        <p:spPr>
          <a:xfrm>
            <a:off x="0" y="5957887"/>
            <a:ext cx="9152878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1774" y="4541802"/>
            <a:ext cx="6353936" cy="879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999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BEA56E"/>
              </a:buClr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4174" y="1300164"/>
            <a:ext cx="7772400" cy="1828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4400" i="1" dirty="0" smtClean="0"/>
              <a:t>Thank you!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94072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dirty="0" smtClean="0"/>
              <a:t>An emerging definition of triangular co-operation</a:t>
            </a:r>
            <a:endParaRPr lang="en-US" dirty="0"/>
          </a:p>
        </p:txBody>
      </p:sp>
      <p:sp>
        <p:nvSpPr>
          <p:cNvPr id="4" name="Rounded Rectangle 4"/>
          <p:cNvSpPr/>
          <p:nvPr/>
        </p:nvSpPr>
        <p:spPr>
          <a:xfrm>
            <a:off x="148590" y="201191"/>
            <a:ext cx="8618220" cy="72463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600" dirty="0" smtClean="0"/>
              <a:t>What is triangular co-operation?</a:t>
            </a:r>
            <a:endParaRPr lang="en-US" sz="3600" dirty="0"/>
          </a:p>
        </p:txBody>
      </p:sp>
      <p:grpSp>
        <p:nvGrpSpPr>
          <p:cNvPr id="9" name="Group 8"/>
          <p:cNvGrpSpPr/>
          <p:nvPr/>
        </p:nvGrpSpPr>
        <p:grpSpPr>
          <a:xfrm>
            <a:off x="274950" y="2387326"/>
            <a:ext cx="8411850" cy="3305703"/>
            <a:chOff x="0" y="0"/>
            <a:chExt cx="2696845" cy="758825"/>
          </a:xfrm>
        </p:grpSpPr>
        <p:grpSp>
          <p:nvGrpSpPr>
            <p:cNvPr id="10" name="Group 9"/>
            <p:cNvGrpSpPr/>
            <p:nvPr/>
          </p:nvGrpSpPr>
          <p:grpSpPr>
            <a:xfrm>
              <a:off x="0" y="0"/>
              <a:ext cx="2696845" cy="758825"/>
              <a:chOff x="0" y="0"/>
              <a:chExt cx="2696845" cy="758825"/>
            </a:xfrm>
          </p:grpSpPr>
          <p:sp>
            <p:nvSpPr>
              <p:cNvPr id="12" name="Text Box 20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2696845" cy="758825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100">
                    <a:effectLst/>
                    <a:latin typeface="Calibri" panose="020F0502020204030204" pitchFamily="34" charset="0"/>
                    <a:ea typeface="SimSu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3" name="Isosceles Triangle 12"/>
              <p:cNvSpPr>
                <a:spLocks noChangeArrowheads="1"/>
              </p:cNvSpPr>
              <p:nvPr/>
            </p:nvSpPr>
            <p:spPr bwMode="auto">
              <a:xfrm>
                <a:off x="144856" y="117695"/>
                <a:ext cx="610870" cy="498475"/>
              </a:xfrm>
              <a:prstGeom prst="triangle">
                <a:avLst>
                  <a:gd name="adj" fmla="val 50000"/>
                </a:avLst>
              </a:prstGeom>
              <a:solidFill>
                <a:schemeClr val="accent6">
                  <a:lumMod val="50000"/>
                </a:schemeClr>
              </a:solidFill>
              <a:ln w="12700" cmpd="sng">
                <a:solidFill>
                  <a:schemeClr val="accent2">
                    <a:lumMod val="20000"/>
                    <a:lumOff val="80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Isosceles Triangle 13"/>
              <p:cNvSpPr>
                <a:spLocks noChangeArrowheads="1"/>
              </p:cNvSpPr>
              <p:nvPr/>
            </p:nvSpPr>
            <p:spPr bwMode="auto">
              <a:xfrm rot="10800000">
                <a:off x="1412341" y="167489"/>
                <a:ext cx="558165" cy="450850"/>
              </a:xfrm>
              <a:prstGeom prst="triangle">
                <a:avLst>
                  <a:gd name="adj" fmla="val 50000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mpd="sng">
                <a:solidFill>
                  <a:schemeClr val="accent6">
                    <a:lumMod val="50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Isosceles Triangle 14"/>
              <p:cNvSpPr>
                <a:spLocks noChangeArrowheads="1"/>
              </p:cNvSpPr>
              <p:nvPr/>
            </p:nvSpPr>
            <p:spPr bwMode="auto">
              <a:xfrm rot="5400000">
                <a:off x="880450" y="165225"/>
                <a:ext cx="501015" cy="416560"/>
              </a:xfrm>
              <a:prstGeom prst="triangle">
                <a:avLst>
                  <a:gd name="adj" fmla="val 50000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 cmpd="sng">
                <a:solidFill>
                  <a:schemeClr val="accent6">
                    <a:lumMod val="50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sp>
          <p:nvSpPr>
            <p:cNvPr id="11" name="Isosceles Triangle 10"/>
            <p:cNvSpPr>
              <a:spLocks noChangeArrowheads="1"/>
            </p:cNvSpPr>
            <p:nvPr/>
          </p:nvSpPr>
          <p:spPr bwMode="auto">
            <a:xfrm rot="-5400000">
              <a:off x="2034767" y="133538"/>
              <a:ext cx="529590" cy="394335"/>
            </a:xfrm>
            <a:prstGeom prst="triangle">
              <a:avLst>
                <a:gd name="adj" fmla="val 5000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 cmpd="sng">
              <a:solidFill>
                <a:schemeClr val="accent6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GB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274950" y="1566787"/>
            <a:ext cx="8411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400" dirty="0"/>
              <a:t>Various understandings of triangular and trilateral co-operation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5957887"/>
            <a:ext cx="8851037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5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4"/>
          <p:cNvSpPr/>
          <p:nvPr/>
        </p:nvSpPr>
        <p:spPr>
          <a:xfrm>
            <a:off x="148590" y="189761"/>
            <a:ext cx="8618220" cy="120469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altLang="en-US" sz="3600" dirty="0" smtClean="0"/>
              <a:t>Budget average is around USD 2 million</a:t>
            </a:r>
            <a:endParaRPr lang="en-US" sz="3600" i="1" kern="1200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0261308"/>
              </p:ext>
            </p:extLst>
          </p:nvPr>
        </p:nvGraphicFramePr>
        <p:xfrm>
          <a:off x="990" y="1840230"/>
          <a:ext cx="8765820" cy="3981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5957887"/>
            <a:ext cx="8851037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9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A3E4-044F-450C-91BD-FAA0A7B48803}" type="slidenum">
              <a:rPr lang="en-GB" smtClean="0"/>
              <a:t>4</a:t>
            </a:fld>
            <a:endParaRPr lang="en-GB" dirty="0"/>
          </a:p>
        </p:txBody>
      </p:sp>
      <p:sp>
        <p:nvSpPr>
          <p:cNvPr id="24" name="Rounded Rectangle 4"/>
          <p:cNvSpPr/>
          <p:nvPr/>
        </p:nvSpPr>
        <p:spPr>
          <a:xfrm>
            <a:off x="148590" y="273211"/>
            <a:ext cx="8618220" cy="120469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altLang="en-US" sz="3600" dirty="0" smtClean="0"/>
              <a:t>Triangular </a:t>
            </a:r>
            <a:r>
              <a:rPr lang="en-GB" altLang="en-US" sz="3600" dirty="0"/>
              <a:t>co-operation </a:t>
            </a:r>
            <a:r>
              <a:rPr lang="en-GB" altLang="en-US" sz="3600" dirty="0" smtClean="0"/>
              <a:t>projects last on average almost 2 years</a:t>
            </a:r>
            <a:endParaRPr lang="en-US" sz="36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0541726"/>
              </p:ext>
            </p:extLst>
          </p:nvPr>
        </p:nvGraphicFramePr>
        <p:xfrm>
          <a:off x="0" y="1306460"/>
          <a:ext cx="9575800" cy="4446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5957887"/>
            <a:ext cx="8851037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77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A3E4-044F-450C-91BD-FAA0A7B48803}" type="slidenum">
              <a:rPr lang="en-GB" smtClean="0"/>
              <a:t>5</a:t>
            </a:fld>
            <a:endParaRPr lang="en-GB" dirty="0"/>
          </a:p>
        </p:txBody>
      </p:sp>
      <p:sp>
        <p:nvSpPr>
          <p:cNvPr id="24" name="Rounded Rectangle 4"/>
          <p:cNvSpPr/>
          <p:nvPr/>
        </p:nvSpPr>
        <p:spPr>
          <a:xfrm>
            <a:off x="148590" y="228657"/>
            <a:ext cx="8618220" cy="98752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dirty="0" smtClean="0"/>
              <a:t>Triangular co-operation is happening in many sectors</a:t>
            </a:r>
            <a:endParaRPr lang="en-US" sz="3600" kern="1200" dirty="0" smtClean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407571"/>
              </p:ext>
            </p:extLst>
          </p:nvPr>
        </p:nvGraphicFramePr>
        <p:xfrm>
          <a:off x="609599" y="1343025"/>
          <a:ext cx="7602246" cy="4409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5957887"/>
            <a:ext cx="8851037" cy="9089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90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A3E4-044F-450C-91BD-FAA0A7B48803}" type="slidenum">
              <a:rPr lang="en-GB" smtClean="0"/>
              <a:t>6</a:t>
            </a:fld>
            <a:endParaRPr lang="en-GB" dirty="0"/>
          </a:p>
        </p:txBody>
      </p:sp>
      <p:sp>
        <p:nvSpPr>
          <p:cNvPr id="24" name="Rounded Rectangle 4"/>
          <p:cNvSpPr/>
          <p:nvPr/>
        </p:nvSpPr>
        <p:spPr>
          <a:xfrm>
            <a:off x="148590" y="155471"/>
            <a:ext cx="8618220" cy="98752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 smtClean="0"/>
              <a:t>Most (reported) triangular co-operation projects happen in Latin America and the Caribbean</a:t>
            </a:r>
            <a:endParaRPr lang="en-US" sz="3200" kern="1200" dirty="0" smtClean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7312425"/>
              </p:ext>
            </p:extLst>
          </p:nvPr>
        </p:nvGraphicFramePr>
        <p:xfrm>
          <a:off x="269081" y="1333723"/>
          <a:ext cx="8377237" cy="4881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152225"/>
            <a:ext cx="8851037" cy="714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61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characteristics of ‘green’ triangular co-operation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37124" y="3761656"/>
            <a:ext cx="4993173" cy="309634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1520" y="1511702"/>
            <a:ext cx="8280920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Top providers of green triangular co-operation: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Germany, Mexico, Japan, Brazil, China, Chile, Kenya, Costa Rica, Mozambique and Peru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These 10 countries account for about 30% of all green triangular co-operation (2014-18)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b="1" dirty="0" smtClean="0"/>
              <a:t>Average project duration</a:t>
            </a:r>
            <a:r>
              <a:rPr lang="en-GB" dirty="0" smtClean="0"/>
              <a:t>: 3 years (about 27% of the cases)</a:t>
            </a:r>
          </a:p>
          <a:p>
            <a:endParaRPr lang="en-GB" dirty="0"/>
          </a:p>
          <a:p>
            <a:r>
              <a:rPr lang="en-GB" b="1" dirty="0" smtClean="0"/>
              <a:t>Average budget</a:t>
            </a:r>
            <a:r>
              <a:rPr lang="en-GB" dirty="0" smtClean="0"/>
              <a:t>: between USD 1 and USD 5 million</a:t>
            </a:r>
          </a:p>
          <a:p>
            <a:endParaRPr lang="en-GB" dirty="0"/>
          </a:p>
          <a:p>
            <a:r>
              <a:rPr lang="en-GB" b="1" dirty="0" smtClean="0"/>
              <a:t>Main sectors</a:t>
            </a:r>
            <a:r>
              <a:rPr lang="en-GB" dirty="0" smtClean="0"/>
              <a:t>: </a:t>
            </a:r>
          </a:p>
          <a:p>
            <a:r>
              <a:rPr lang="en-GB" dirty="0" smtClean="0"/>
              <a:t>agriculture, energy, water and sanitation</a:t>
            </a:r>
          </a:p>
          <a:p>
            <a:endParaRPr lang="en-GB" dirty="0"/>
          </a:p>
          <a:p>
            <a:r>
              <a:rPr lang="en-GB" b="1" dirty="0" smtClean="0"/>
              <a:t>Main regions</a:t>
            </a:r>
            <a:r>
              <a:rPr lang="en-GB" dirty="0"/>
              <a:t> </a:t>
            </a:r>
            <a:r>
              <a:rPr lang="en-GB" dirty="0" smtClean="0"/>
              <a:t>&gt;&gt;&gt;&gt;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120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77850"/>
            <a:ext cx="8347844" cy="609600"/>
          </a:xfrm>
        </p:spPr>
        <p:txBody>
          <a:bodyPr/>
          <a:lstStyle/>
          <a:p>
            <a:pPr algn="ctr" defTabSz="1600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altLang="en-US" dirty="0" smtClean="0"/>
              <a:t>And what about “green” triangular co-operation?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601291"/>
              </p:ext>
            </p:extLst>
          </p:nvPr>
        </p:nvGraphicFramePr>
        <p:xfrm>
          <a:off x="683568" y="1628799"/>
          <a:ext cx="7776865" cy="4366228"/>
        </p:xfrm>
        <a:graphic>
          <a:graphicData uri="http://schemas.openxmlformats.org/drawingml/2006/table">
            <a:tbl>
              <a:tblPr firstRow="1" firstCol="1" bandRow="1"/>
              <a:tblGrid>
                <a:gridCol w="3117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0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8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31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Target area of </a:t>
                      </a: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 triangular co-operation activity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Projects where this is the ‘principal’ objective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Projects where this is a </a:t>
                      </a:r>
                      <a:r>
                        <a:rPr lang="en-US" sz="20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‘secondary’ </a:t>
                      </a: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objective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Local Environment</a:t>
                      </a:r>
                      <a:endParaRPr lang="en-GB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29.6%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10.7%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Climate Change Adaptation or Mitigation</a:t>
                      </a:r>
                      <a:endParaRPr lang="en-GB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26.7%</a:t>
                      </a:r>
                      <a:endParaRPr lang="en-GB" sz="2000" b="1" kern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14.1%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Biodiversity</a:t>
                      </a:r>
                      <a:endParaRPr lang="en-GB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13.6%</a:t>
                      </a:r>
                      <a:endParaRPr lang="en-GB" sz="2000" b="1" kern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4.3%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Desertification</a:t>
                      </a:r>
                      <a:endParaRPr lang="en-GB" sz="2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1%</a:t>
                      </a:r>
                      <a:endParaRPr lang="en-GB" sz="2000" b="1" kern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en-GB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70.9%</a:t>
                      </a:r>
                      <a:endParaRPr lang="en-GB" sz="2000" b="1" kern="1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29.1%</a:t>
                      </a:r>
                      <a:endParaRPr lang="en-GB" sz="20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48590" y="189761"/>
            <a:ext cx="8618220" cy="120469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altLang="en-US" sz="3600" dirty="0" smtClean="0"/>
              <a:t>And what about “green” triangular cooperation (SDGs 13, 14, 7, 11 and 12)?</a:t>
            </a:r>
            <a:endParaRPr lang="en-US" sz="3600" i="1" kern="12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6072325"/>
            <a:ext cx="8851037" cy="794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829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A3E4-044F-450C-91BD-FAA0A7B48803}" type="slidenum">
              <a:rPr lang="en-GB" smtClean="0"/>
              <a:t>9</a:t>
            </a:fld>
            <a:endParaRPr lang="en-GB" dirty="0"/>
          </a:p>
        </p:txBody>
      </p:sp>
      <p:sp>
        <p:nvSpPr>
          <p:cNvPr id="6" name="Rounded Rectangle 4"/>
          <p:cNvSpPr/>
          <p:nvPr/>
        </p:nvSpPr>
        <p:spPr>
          <a:xfrm>
            <a:off x="148590" y="244636"/>
            <a:ext cx="8618220" cy="987529"/>
          </a:xfrm>
          <a:prstGeom prst="rect">
            <a:avLst/>
          </a:prstGeom>
          <a:solidFill>
            <a:srgbClr val="009999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600" dirty="0" smtClean="0">
                <a:solidFill>
                  <a:schemeClr val="bg1"/>
                </a:solidFill>
              </a:rPr>
              <a:t>Advantages of green triangular co-operation</a:t>
            </a:r>
            <a:endParaRPr lang="en-US" sz="3600" i="1" kern="12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8590" y="1432560"/>
            <a:ext cx="8618220" cy="465391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9999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EA56E"/>
              </a:buClr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GB" dirty="0" smtClean="0"/>
              <a:t>Triangular co-operation promotes: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rusting</a:t>
            </a:r>
            <a:r>
              <a:rPr lang="en-GB" dirty="0"/>
              <a:t>, stable and horizontal partnerships </a:t>
            </a:r>
            <a:endParaRPr lang="en-GB" sz="1600" dirty="0"/>
          </a:p>
          <a:p>
            <a:pPr lvl="1"/>
            <a:r>
              <a:rPr lang="en-GB" dirty="0" smtClean="0"/>
              <a:t>Partners</a:t>
            </a:r>
            <a:r>
              <a:rPr lang="en-GB" dirty="0"/>
              <a:t>’ complementary strengths to achieve development results.</a:t>
            </a:r>
            <a:endParaRPr lang="en-GB" sz="1600" dirty="0"/>
          </a:p>
          <a:p>
            <a:pPr lvl="1"/>
            <a:r>
              <a:rPr lang="en-GB" dirty="0" smtClean="0"/>
              <a:t>Knowledge-sharing</a:t>
            </a:r>
            <a:endParaRPr lang="en-GB" sz="1600" dirty="0"/>
          </a:p>
          <a:p>
            <a:pPr lvl="1"/>
            <a:r>
              <a:rPr lang="en-GB" dirty="0" smtClean="0"/>
              <a:t>Co-created </a:t>
            </a:r>
            <a:r>
              <a:rPr lang="en-GB" dirty="0"/>
              <a:t>solutions to development challenges that are innovative, affordable and context-specific.</a:t>
            </a:r>
            <a:endParaRPr lang="en-GB" sz="1600" dirty="0"/>
          </a:p>
          <a:p>
            <a:pPr lvl="1"/>
            <a:r>
              <a:rPr lang="en-GB" dirty="0" smtClean="0"/>
              <a:t>Additional </a:t>
            </a:r>
            <a:r>
              <a:rPr lang="en-GB" dirty="0"/>
              <a:t>resources and institutions to enhance the volume, scope and sustainability of trilateral co-operation projects.</a:t>
            </a:r>
            <a:endParaRPr lang="en-GB" sz="1600" dirty="0"/>
          </a:p>
          <a:p>
            <a:pPr lvl="1"/>
            <a:r>
              <a:rPr lang="en-GB" dirty="0"/>
              <a:t>M</a:t>
            </a:r>
            <a:r>
              <a:rPr lang="en-GB" dirty="0" smtClean="0"/>
              <a:t>ore </a:t>
            </a:r>
            <a:r>
              <a:rPr lang="en-GB" dirty="0"/>
              <a:t>effective development co-operation, regional integration and shaping a common understanding of international development. </a:t>
            </a:r>
            <a:endParaRPr lang="en-GB" sz="1600" dirty="0"/>
          </a:p>
          <a:p>
            <a:r>
              <a:rPr lang="en-GB" dirty="0"/>
              <a:t> </a:t>
            </a:r>
            <a:endParaRPr lang="en-GB" sz="1800" dirty="0"/>
          </a:p>
        </p:txBody>
      </p:sp>
      <p:sp>
        <p:nvSpPr>
          <p:cNvPr id="7" name="Rectangle 6"/>
          <p:cNvSpPr/>
          <p:nvPr/>
        </p:nvSpPr>
        <p:spPr>
          <a:xfrm>
            <a:off x="0" y="6286869"/>
            <a:ext cx="8851037" cy="5800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260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5445</TotalTime>
  <Words>381</Words>
  <Application>Microsoft Office PowerPoint</Application>
  <PresentationFormat>On-screen Show (4:3)</PresentationFormat>
  <Paragraphs>94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SimSun</vt:lpstr>
      <vt:lpstr>Arial</vt:lpstr>
      <vt:lpstr>Calibri</vt:lpstr>
      <vt:lpstr>Times New Roman</vt:lpstr>
      <vt:lpstr>Wingdings</vt:lpstr>
      <vt:lpstr>Office Theme</vt:lpstr>
      <vt:lpstr>UNFCCC COP24 Side-event Katowice, Poland 08 December 2018</vt:lpstr>
      <vt:lpstr>An emerging definition of triangular co-operation</vt:lpstr>
      <vt:lpstr>PowerPoint Presentation</vt:lpstr>
      <vt:lpstr>PowerPoint Presentation</vt:lpstr>
      <vt:lpstr>PowerPoint Presentation</vt:lpstr>
      <vt:lpstr>PowerPoint Presentation</vt:lpstr>
      <vt:lpstr>Main characteristics of ‘green’ triangular co-operation</vt:lpstr>
      <vt:lpstr>And what about “green” triangular co-operation?</vt:lpstr>
      <vt:lpstr>PowerPoint Presentation</vt:lpstr>
      <vt:lpstr>PowerPoint Presentation</vt:lpstr>
      <vt:lpstr>Juan Casado-Asensio Policy Analyst – DAC Global Relations Development Co-operation Directorate  E-mail: juan.casadoasensio@oecd.org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COIC Stephanie</dc:creator>
  <cp:lastModifiedBy>CASADO ASENSIO Juan, DCD/FOR</cp:lastModifiedBy>
  <cp:revision>171</cp:revision>
  <cp:lastPrinted>2018-12-07T16:34:09Z</cp:lastPrinted>
  <dcterms:created xsi:type="dcterms:W3CDTF">2014-04-22T14:24:24Z</dcterms:created>
  <dcterms:modified xsi:type="dcterms:W3CDTF">2018-12-08T12:59:43Z</dcterms:modified>
</cp:coreProperties>
</file>