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4"/>
    <p:sldMasterId id="2147483879" r:id="rId5"/>
  </p:sldMasterIdLst>
  <p:notesMasterIdLst>
    <p:notesMasterId r:id="rId13"/>
  </p:notesMasterIdLst>
  <p:sldIdLst>
    <p:sldId id="559" r:id="rId6"/>
    <p:sldId id="658" r:id="rId7"/>
    <p:sldId id="659" r:id="rId8"/>
    <p:sldId id="526" r:id="rId9"/>
    <p:sldId id="663" r:id="rId10"/>
    <p:sldId id="661" r:id="rId11"/>
    <p:sldId id="55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Currea" initials="AMC" lastIdx="1" clrIdx="0"/>
  <p:cmAuthor id="2" name="Yoko Watanabe" initials="YW" lastIdx="2" clrIdx="1">
    <p:extLst>
      <p:ext uri="{19B8F6BF-5375-455C-9EA6-DF929625EA0E}">
        <p15:presenceInfo xmlns:p15="http://schemas.microsoft.com/office/powerpoint/2012/main" userId="S-1-5-21-1464974944-3708882273-1791259203-122013" providerId="AD"/>
      </p:ext>
    </p:extLst>
  </p:cmAuthor>
  <p:cmAuthor id="3" name="Yoko Watanabe" initials="YW [2]" lastIdx="1" clrIdx="2">
    <p:extLst>
      <p:ext uri="{19B8F6BF-5375-455C-9EA6-DF929625EA0E}">
        <p15:presenceInfo xmlns:p15="http://schemas.microsoft.com/office/powerpoint/2012/main" userId="S::yoko.watanabe@undp.org::263ab0dc-577b-466d-9905-d4177b7471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6"/>
    <a:srgbClr val="FF9900"/>
    <a:srgbClr val="81BC41"/>
    <a:srgbClr val="6E5B25"/>
    <a:srgbClr val="FEBB1E"/>
    <a:srgbClr val="FFDF79"/>
    <a:srgbClr val="F5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D2BE2-B74B-4A63-973F-7448A6A321F6}" v="40" dt="2020-09-23T04:02:48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3254" autoAdjust="0"/>
  </p:normalViewPr>
  <p:slideViewPr>
    <p:cSldViewPr>
      <p:cViewPr varScale="1">
        <p:scale>
          <a:sx n="75" d="100"/>
          <a:sy n="75" d="100"/>
        </p:scale>
        <p:origin x="444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notesViewPr>
    <p:cSldViewPr>
      <p:cViewPr varScale="1">
        <p:scale>
          <a:sx n="65" d="100"/>
          <a:sy n="65" d="100"/>
        </p:scale>
        <p:origin x="2223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0AB2-C5BE-47EA-8029-0099ECE779A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5FF7-FB76-4CFD-ACCB-33772EB47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65FF7-FB76-4CFD-ACCB-33772EB47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6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828801"/>
            <a:ext cx="8839200" cy="48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4" name="Rectangle 1027"/>
          <p:cNvSpPr txBox="1">
            <a:spLocks noChangeArrowheads="1"/>
          </p:cNvSpPr>
          <p:nvPr userDrawn="1"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SGP's overall Island’s Resilience Approach </a:t>
            </a: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and Programming in Pacific and other SIDS</a:t>
            </a:r>
          </a:p>
          <a:p>
            <a:pPr algn="ctr" fontAlgn="auto">
              <a:buFontTx/>
              <a:buNone/>
            </a:pPr>
            <a:r>
              <a:rPr lang="en-US" sz="5500" dirty="0">
                <a:solidFill>
                  <a:schemeClr val="bg1"/>
                </a:solidFill>
              </a:rPr>
              <a:t>Yoko Watanabe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76600" y="5943600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6934200" cy="2458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0578" y="6477000"/>
            <a:ext cx="376222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E3CB97-2C80-8D40-BE97-FEBAA036F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4"/>
          <a:stretch/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5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317A3-23EB-444B-9D73-3D78D8C21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4"/>
          <a:stretch/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81BC4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DE5332-2DB4-F94F-A194-25CCAB4F9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4"/>
          <a:stretch/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006B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F3EEDF-B7E2-0247-91AA-76CBA7234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4"/>
          <a:stretch/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6E5B2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4B1A1D-238A-0F40-8DFF-3F71583B2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4"/>
          <a:stretch/>
        </p:blipFill>
        <p:spPr>
          <a:xfrm>
            <a:off x="76200" y="100391"/>
            <a:ext cx="243840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6482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2484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3FB9BD8-98B5-48BF-9904-10150D7634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3"/>
            <a:ext cx="3886200" cy="43264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5736"/>
            <a:ext cx="4038600" cy="43264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3198" y="6383586"/>
            <a:ext cx="423602" cy="245814"/>
          </a:xfrm>
          <a:prstGeom prst="rect">
            <a:avLst/>
          </a:prstGeom>
        </p:spPr>
        <p:txBody>
          <a:bodyPr/>
          <a:lstStyle/>
          <a:p>
            <a:fld id="{72A12C76-031D-44CC-9925-4C2902A6C4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00800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0080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prstGeom prst="rect">
            <a:avLst/>
          </a:prstGeom>
        </p:spPr>
        <p:txBody>
          <a:bodyPr/>
          <a:lstStyle/>
          <a:p>
            <a:fld id="{981751F0-99D4-417B-9CDC-F591BD7E51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1572272"/>
            <a:ext cx="9144000" cy="27928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96" y="130629"/>
            <a:ext cx="3048000" cy="108857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77000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477000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5562600" y="1157220"/>
            <a:ext cx="3049096" cy="214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34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572272"/>
            <a:ext cx="8686800" cy="26532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83585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83585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383585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826BA1-73AD-9D4A-B9E2-F940AEF42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4"/>
          <a:stretch/>
        </p:blipFill>
        <p:spPr>
          <a:xfrm>
            <a:off x="6781800" y="100392"/>
            <a:ext cx="1981200" cy="9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8" r:id="rId2"/>
    <p:sldLayoutId id="2147483873" r:id="rId3"/>
    <p:sldLayoutId id="2147483874" r:id="rId4"/>
    <p:sldLayoutId id="2147483875" r:id="rId5"/>
    <p:sldLayoutId id="2147483867" r:id="rId6"/>
    <p:sldLayoutId id="2147483869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31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ko.watanabe@undp.or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3276600" y="5943600"/>
            <a:ext cx="2514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8ABB34B-31AA-40D3-B42E-95291212C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686800" cy="4886325"/>
          </a:xfrm>
          <a:prstGeom prst="rect">
            <a:avLst/>
          </a:prstGeom>
        </p:spPr>
      </p:pic>
      <p:sp>
        <p:nvSpPr>
          <p:cNvPr id="15" name="Rectangle 1027">
            <a:extLst>
              <a:ext uri="{FF2B5EF4-FFF2-40B4-BE49-F238E27FC236}">
                <a16:creationId xmlns:a16="http://schemas.microsoft.com/office/drawing/2014/main" id="{CA69CA85-18D7-4CAE-9FB3-AB6C7C512E9F}"/>
              </a:ext>
            </a:extLst>
          </p:cNvPr>
          <p:cNvSpPr txBox="1">
            <a:spLocks noChangeArrowheads="1"/>
          </p:cNvSpPr>
          <p:nvPr/>
        </p:nvSpPr>
        <p:spPr>
          <a:xfrm>
            <a:off x="17929" y="4893287"/>
            <a:ext cx="9144000" cy="16778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200" b="1" i="0" u="none" strike="noStrike" kern="1200" cap="all" spc="20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South-South &amp; Triangular Cooperation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900" b="1" dirty="0">
                <a:solidFill>
                  <a:srgbClr val="FFFFFF"/>
                </a:solidFill>
                <a:latin typeface="Calibri Light" panose="020F0302020204030204"/>
              </a:rPr>
              <a:t>Yoko Watanabe, Global manager,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900" b="1" dirty="0">
                <a:solidFill>
                  <a:srgbClr val="FFFFFF"/>
                </a:solidFill>
                <a:latin typeface="Calibri Light" panose="020F0302020204030204"/>
              </a:rPr>
              <a:t>GEF Small grants </a:t>
            </a:r>
            <a:r>
              <a:rPr lang="en-US" sz="1900" b="1" dirty="0" err="1">
                <a:solidFill>
                  <a:srgbClr val="FFFFFF"/>
                </a:solidFill>
                <a:latin typeface="Calibri Light" panose="020F0302020204030204"/>
              </a:rPr>
              <a:t>Programme</a:t>
            </a:r>
            <a:r>
              <a:rPr lang="en-US" sz="1900" b="1" dirty="0">
                <a:solidFill>
                  <a:srgbClr val="FFFFFF"/>
                </a:solidFill>
                <a:latin typeface="Calibri Light" panose="020F0302020204030204"/>
              </a:rPr>
              <a:t>, UNDP</a:t>
            </a:r>
            <a:endParaRPr kumimoji="0" lang="en-US" sz="1900" b="1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94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A51F1-680D-491B-BD10-0D9EACEF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16" y="1513096"/>
            <a:ext cx="4424059" cy="2176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C2331-0DA7-4DC4-BAA4-211C3EE0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965015"/>
            <a:ext cx="2844134" cy="2435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638800" cy="1343353"/>
          </a:xfrm>
        </p:spPr>
        <p:txBody>
          <a:bodyPr>
            <a:normAutofit/>
          </a:bodyPr>
          <a:lstStyle/>
          <a:p>
            <a:r>
              <a:rPr lang="en-US" sz="4400" dirty="0"/>
              <a:t>Small Grants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96379D-6DBA-45A3-B8BF-0EFED78770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54" y="1143000"/>
            <a:ext cx="4177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Local solutions to global environmental problems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Supports innovative community-based initiatives and actions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1992, GEF Corporate Program, implemented by UNDP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FC9834-38FB-4FDC-A615-C43EF5DFE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888" y="4382598"/>
            <a:ext cx="5422284" cy="226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6063-5618-4367-8118-FDFCBE53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588264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SGP South–South Community Innovation Platform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8C43-4115-4BA7-AE0E-8EF9DDF4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en-US" b="1" dirty="0"/>
              <a:t>What: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Promote replication and upscaling of good practices on global environmental issues/nature-based solutions across SGP countries and regions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Promote knowledge exchange between SGP countries and encourage cross country/region replication of good practices.</a:t>
            </a:r>
          </a:p>
          <a:p>
            <a:r>
              <a:rPr lang="en-US" b="1" dirty="0"/>
              <a:t>How: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Peer-to-peer, in person exchange among civil society and community-based organizations at the regional and global level, to learn and apply  effective local solution, including technology, tool and practice.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A00F-060F-485E-8545-33E245EF7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r="28772"/>
          <a:stretch/>
        </p:blipFill>
        <p:spPr>
          <a:xfrm>
            <a:off x="6015426" y="1916318"/>
            <a:ext cx="2518973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A6F0-2670-41DA-9A5C-E138F097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096000" cy="1343353"/>
          </a:xfrm>
        </p:spPr>
        <p:txBody>
          <a:bodyPr>
            <a:noAutofit/>
          </a:bodyPr>
          <a:lstStyle/>
          <a:p>
            <a:r>
              <a:rPr lang="en-US" sz="3600" dirty="0"/>
              <a:t>Launch of Innovation </a:t>
            </a:r>
            <a:r>
              <a:rPr lang="en-US" sz="3600" dirty="0" err="1"/>
              <a:t>Programme</a:t>
            </a:r>
            <a:r>
              <a:rPr lang="en-US" sz="3600" dirty="0"/>
              <a:t> on South-South Cooperation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E08DA-2736-40B7-B477-192A4166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52600"/>
            <a:ext cx="7696200" cy="4648201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s-CO" b="1" dirty="0">
                <a:solidFill>
                  <a:srgbClr val="006BB6"/>
                </a:solidFill>
              </a:rPr>
              <a:t>Eco-</a:t>
            </a:r>
            <a:r>
              <a:rPr lang="es-CO" b="1" dirty="0" err="1">
                <a:solidFill>
                  <a:srgbClr val="006BB6"/>
                </a:solidFill>
              </a:rPr>
              <a:t>tourism</a:t>
            </a:r>
            <a:r>
              <a:rPr lang="es-CO" b="1" dirty="0">
                <a:solidFill>
                  <a:srgbClr val="006BB6"/>
                </a:solidFill>
              </a:rPr>
              <a:t> </a:t>
            </a:r>
            <a:r>
              <a:rPr lang="es-CO" b="1" dirty="0"/>
              <a:t>- </a:t>
            </a:r>
            <a:r>
              <a:rPr lang="es-CO" dirty="0"/>
              <a:t>Colombia, Panamá, Costa Rica </a:t>
            </a:r>
            <a:endParaRPr lang="en-US" dirty="0"/>
          </a:p>
          <a:p>
            <a:pPr marL="457200" lvl="0" indent="-457200">
              <a:buFont typeface="+mj-lt"/>
              <a:buAutoNum type="arabicParenR"/>
            </a:pPr>
            <a:r>
              <a:rPr lang="es-CO" b="1" dirty="0" err="1">
                <a:solidFill>
                  <a:srgbClr val="006BB6"/>
                </a:solidFill>
              </a:rPr>
              <a:t>Apiculture</a:t>
            </a:r>
            <a:r>
              <a:rPr lang="es-CO" b="1" dirty="0">
                <a:solidFill>
                  <a:srgbClr val="006BB6"/>
                </a:solidFill>
              </a:rPr>
              <a:t> </a:t>
            </a:r>
            <a:r>
              <a:rPr lang="es-CO" dirty="0"/>
              <a:t>- Argentina, Paraguay, Uruguay </a:t>
            </a:r>
            <a:endParaRPr lang="en-US" sz="2100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b="1" dirty="0">
                <a:solidFill>
                  <a:srgbClr val="006BB6"/>
                </a:solidFill>
              </a:rPr>
              <a:t>Apiculture</a:t>
            </a:r>
            <a:r>
              <a:rPr lang="en-US" dirty="0"/>
              <a:t> - Dominica, Grenada, Saint Kitts &amp; Nevis, Saint Vincent and the Grenadines, Samoa, Trinidad and Tobago and Saint Lucia </a:t>
            </a:r>
            <a:endParaRPr lang="en-US" sz="2100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100" b="1" dirty="0">
                <a:solidFill>
                  <a:srgbClr val="006BB6"/>
                </a:solidFill>
              </a:rPr>
              <a:t>Empowerment of the San Indigenous peoples – using Indigenous knowledge on sustainable agriculture and herbal medicine: </a:t>
            </a:r>
            <a:r>
              <a:rPr lang="en-US" sz="2200" dirty="0"/>
              <a:t>Botswana, Namibia and South Africa </a:t>
            </a:r>
            <a:endParaRPr lang="en-US" sz="2200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b="1" dirty="0">
                <a:solidFill>
                  <a:srgbClr val="006BB6"/>
                </a:solidFill>
              </a:rPr>
              <a:t>Plastics management - </a:t>
            </a:r>
            <a:r>
              <a:rPr lang="en-US" dirty="0"/>
              <a:t>Honduras, Cuba, El Salvador, Belize and Samoa – </a:t>
            </a:r>
            <a:endParaRPr lang="en-US" sz="2100" b="1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b="1" dirty="0">
                <a:solidFill>
                  <a:srgbClr val="006BB6"/>
                </a:solidFill>
              </a:rPr>
              <a:t>Initiative </a:t>
            </a:r>
            <a:r>
              <a:rPr lang="en-US" b="1" dirty="0" err="1">
                <a:solidFill>
                  <a:srgbClr val="006BB6"/>
                </a:solidFill>
              </a:rPr>
              <a:t>Climat</a:t>
            </a:r>
            <a:r>
              <a:rPr lang="en-US" b="1" dirty="0">
                <a:solidFill>
                  <a:srgbClr val="006BB6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- </a:t>
            </a:r>
            <a:r>
              <a:rPr lang="en-US" dirty="0"/>
              <a:t>Burkina Faso, Morocco, and other Francophone African countries  </a:t>
            </a:r>
            <a:endParaRPr lang="en-US" sz="2100" b="1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100" b="1" dirty="0">
                <a:solidFill>
                  <a:srgbClr val="006BB6"/>
                </a:solidFill>
              </a:rPr>
              <a:t>Seaweed cultivation, processing and valued- added products</a:t>
            </a:r>
            <a:r>
              <a:rPr lang="en-US" sz="2100" b="1" dirty="0">
                <a:solidFill>
                  <a:srgbClr val="00B0F0"/>
                </a:solidFill>
              </a:rPr>
              <a:t>  - </a:t>
            </a:r>
            <a:r>
              <a:rPr lang="en-US" sz="2200" dirty="0"/>
              <a:t>Belize and Mauritius - </a:t>
            </a:r>
            <a:endParaRPr lang="en-US" sz="2200" b="1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100" b="1" dirty="0">
                <a:solidFill>
                  <a:srgbClr val="006BB6"/>
                </a:solidFill>
              </a:rPr>
              <a:t>Climate-smart Agriculture </a:t>
            </a:r>
            <a:r>
              <a:rPr lang="en-US" sz="2100" b="1" dirty="0">
                <a:solidFill>
                  <a:srgbClr val="00B0F0"/>
                </a:solidFill>
              </a:rPr>
              <a:t>- </a:t>
            </a:r>
            <a:r>
              <a:rPr lang="en-US" sz="2200" dirty="0"/>
              <a:t>Ghana, Liberia and Sierra Leone- </a:t>
            </a:r>
            <a:endParaRPr lang="en-US" sz="2200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100" b="1" dirty="0">
                <a:solidFill>
                  <a:srgbClr val="006BB6"/>
                </a:solidFill>
              </a:rPr>
              <a:t>Artisanal and Small Scale Mining - </a:t>
            </a:r>
            <a:r>
              <a:rPr lang="en-US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Ghana, Mali, Guinea and Burkina Faso  </a:t>
            </a:r>
            <a:endParaRPr lang="en-US" sz="2100" b="1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100" b="1" dirty="0">
                <a:solidFill>
                  <a:srgbClr val="006BB6"/>
                </a:solidFill>
              </a:rPr>
              <a:t>Snow leopard conservation </a:t>
            </a:r>
            <a:r>
              <a:rPr lang="en-US" sz="2100" b="1" dirty="0">
                <a:solidFill>
                  <a:srgbClr val="00B0F0"/>
                </a:solidFill>
              </a:rPr>
              <a:t>– </a:t>
            </a:r>
            <a:r>
              <a:rPr lang="en-US" sz="2100" dirty="0">
                <a:solidFill>
                  <a:schemeClr val="tx1"/>
                </a:solidFill>
              </a:rPr>
              <a:t>China and snow leopard range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7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8382-91FF-4CF0-9CDB-5E28D4AB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81" y="381000"/>
            <a:ext cx="6172200" cy="1343353"/>
          </a:xfrm>
        </p:spPr>
        <p:txBody>
          <a:bodyPr>
            <a:normAutofit/>
          </a:bodyPr>
          <a:lstStyle/>
          <a:p>
            <a:r>
              <a:rPr lang="en-US" sz="4000" dirty="0"/>
              <a:t>Good Practices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D0B7-749D-4DE4-9D5D-66CE82F59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180062"/>
            <a:ext cx="4114800" cy="464820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dirty="0"/>
              <a:t>Fiji Rocket Stoves Initiative for the Empowerment of Rural Woman 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dirty="0"/>
              <a:t>Joint Efforts to an Innovative Programme for Persons with Disabilities: Ukraine and Belarus 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dirty="0"/>
              <a:t>Sustainable Agriculture and Food Security with Aquaponics Technology – Jamaica and Mexico 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dirty="0"/>
              <a:t>South-South Cooperation on Climate Change in Francophone Africa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05941F-3225-46CE-A630-95979C9F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0" y="1905000"/>
            <a:ext cx="3252355" cy="40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5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A8AC-1C4B-4287-853E-717A47E8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Case: “Nothing for us, without us”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Engaging persons with disabilities on climate change and nature-based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B93B-C124-4385-91D4-3AF760CD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7" y="2183336"/>
            <a:ext cx="4666023" cy="448449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S-S exchange among local communities and CSOs from Ukraine and Belarus.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Share good practices and lessons of Belarus on renewable energy use and biodiversity-friendly social business promotion.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Replicated in Ukraine: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Solar powered energy use for public facilities for </a:t>
            </a:r>
            <a:r>
              <a:rPr lang="en-US" dirty="0" err="1">
                <a:solidFill>
                  <a:srgbClr val="FFFFFF"/>
                </a:solidFill>
              </a:rPr>
              <a:t>PwD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Engagement of </a:t>
            </a:r>
            <a:r>
              <a:rPr lang="en-US" dirty="0" err="1">
                <a:solidFill>
                  <a:srgbClr val="FFFFFF"/>
                </a:solidFill>
              </a:rPr>
              <a:t>PwD</a:t>
            </a:r>
            <a:r>
              <a:rPr lang="en-US" dirty="0">
                <a:solidFill>
                  <a:srgbClr val="FFFFFF"/>
                </a:solidFill>
              </a:rPr>
              <a:t> in environmental and social businesses, including beeswax and pottery.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Development of guidelines on environmentally friendly social entrepreneurship for communities, social inclusion and eco-tourism, etc.    </a:t>
            </a:r>
          </a:p>
          <a:p>
            <a:pPr lvl="0">
              <a:buClr>
                <a:srgbClr val="E48312"/>
              </a:buClr>
            </a:pPr>
            <a:r>
              <a:rPr lang="en-US" sz="1800" dirty="0">
                <a:solidFill>
                  <a:srgbClr val="FFFFFF"/>
                </a:solidFill>
              </a:rPr>
              <a:t>Continued exchange through regular follow up digital workshops and peer-to-peer events. </a:t>
            </a:r>
          </a:p>
          <a:p>
            <a:pPr marL="201168" lvl="1" indent="0"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630A5-EE9A-4847-8116-52816087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456" y="381000"/>
            <a:ext cx="2044584" cy="63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8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2971800"/>
            <a:ext cx="9144000" cy="762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tx2"/>
                </a:solidFill>
                <a:latin typeface="Calibri" pitchFamily="34" charset="0"/>
              </a:rPr>
              <a:t>THANK YOU</a:t>
            </a:r>
          </a:p>
          <a:p>
            <a:pPr marL="0" indent="0" algn="ctr">
              <a:buNone/>
            </a:pPr>
            <a:endParaRPr lang="en-US" sz="6400" dirty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6400" dirty="0">
                <a:solidFill>
                  <a:schemeClr val="tx2"/>
                </a:solidFill>
                <a:latin typeface="Calibri" pitchFamily="34" charset="0"/>
              </a:rPr>
              <a:t>Contacts: 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chemeClr val="tx2"/>
                </a:solidFill>
                <a:latin typeface="Calibri" pitchFamily="34" charset="0"/>
              </a:rPr>
              <a:t>Yoko Watanabe, Global Manager 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6400" dirty="0">
                <a:solidFill>
                  <a:schemeClr val="tx2"/>
                </a:solidFill>
                <a:latin typeface="Calibri" pitchFamily="34" charset="0"/>
                <a:hlinkClick r:id="rId2"/>
              </a:rPr>
              <a:t>yoko.watanabe@undp.org</a:t>
            </a:r>
            <a:r>
              <a:rPr lang="en-US" sz="6400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marL="0" indent="0" algn="ctr">
              <a:buNone/>
            </a:pPr>
            <a:endParaRPr lang="en-US" sz="6400" dirty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en-US" sz="64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buNone/>
            </a:pP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296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GP Palette">
      <a:dk1>
        <a:srgbClr val="000000"/>
      </a:dk1>
      <a:lt1>
        <a:srgbClr val="FFFFFF"/>
      </a:lt1>
      <a:dk2>
        <a:srgbClr val="6E5B24"/>
      </a:dk2>
      <a:lt2>
        <a:srgbClr val="F5A81C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9A6DB988D9C4D8F81F1C9489EEC8F" ma:contentTypeVersion="13" ma:contentTypeDescription="Create a new document." ma:contentTypeScope="" ma:versionID="374ddef767bf09c6462577a9b91ef40c">
  <xsd:schema xmlns:xsd="http://www.w3.org/2001/XMLSchema" xmlns:xs="http://www.w3.org/2001/XMLSchema" xmlns:p="http://schemas.microsoft.com/office/2006/metadata/properties" xmlns:ns3="3cd64736-249c-474f-802a-05bf1407628f" xmlns:ns4="eb0a528c-43ef-4f2d-ba66-5a76228f3736" targetNamespace="http://schemas.microsoft.com/office/2006/metadata/properties" ma:root="true" ma:fieldsID="b7ab6341a859002b57184f647545ae96" ns3:_="" ns4:_="">
    <xsd:import namespace="3cd64736-249c-474f-802a-05bf1407628f"/>
    <xsd:import namespace="eb0a528c-43ef-4f2d-ba66-5a76228f37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64736-249c-474f-802a-05bf14076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a528c-43ef-4f2d-ba66-5a76228f3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E77AC1-3558-4BC5-8990-5EBE122B51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5374A8-35C3-41DD-B1F2-DEDE35DB19A2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b0a528c-43ef-4f2d-ba66-5a76228f3736"/>
    <ds:schemaRef ds:uri="http://schemas.microsoft.com/office/2006/metadata/properties"/>
    <ds:schemaRef ds:uri="http://purl.org/dc/terms/"/>
    <ds:schemaRef ds:uri="3cd64736-249c-474f-802a-05bf1407628f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50E10F-EDA0-44B5-8D58-308E2D830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64736-249c-474f-802a-05bf1407628f"/>
    <ds:schemaRef ds:uri="eb0a528c-43ef-4f2d-ba66-5a76228f3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10_Custom Design</vt:lpstr>
      <vt:lpstr>PowerPoint Presentation</vt:lpstr>
      <vt:lpstr>Small Grants Programme</vt:lpstr>
      <vt:lpstr>SGP South–South Community Innovation Platform  </vt:lpstr>
      <vt:lpstr>Launch of Innovation Programme on South-South Cooperation </vt:lpstr>
      <vt:lpstr>Good Practices Cases</vt:lpstr>
      <vt:lpstr>Case: “Nothing for us, without us” Engaging persons with disabilities on climate change and nature-based 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Yoko Watanabe</dc:creator>
  <cp:lastModifiedBy>Muriel Obon</cp:lastModifiedBy>
  <cp:revision>2</cp:revision>
  <dcterms:created xsi:type="dcterms:W3CDTF">2020-09-23T04:06:17Z</dcterms:created>
  <dcterms:modified xsi:type="dcterms:W3CDTF">2020-09-30T22:15:19Z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0x010100B5B9A6DB988D9C4D8F81F1C9489EEC8F</vt:lpwstr>
  </property>
</Properties>
</file>