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05" r:id="rId6"/>
    <p:sldId id="304" r:id="rId7"/>
    <p:sldId id="262" r:id="rId8"/>
    <p:sldId id="301" r:id="rId9"/>
    <p:sldId id="30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King" initials="CK" lastIdx="1" clrIdx="0">
    <p:extLst>
      <p:ext uri="{19B8F6BF-5375-455C-9EA6-DF929625EA0E}">
        <p15:presenceInfo xmlns:p15="http://schemas.microsoft.com/office/powerpoint/2012/main" userId="S-1-5-21-1289899810-606944004-314601362-15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1230" autoAdjust="0"/>
  </p:normalViewPr>
  <p:slideViewPr>
    <p:cSldViewPr>
      <p:cViewPr varScale="1">
        <p:scale>
          <a:sx n="73" d="100"/>
          <a:sy n="73" d="100"/>
        </p:scale>
        <p:origin x="61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C8CA-47A0-49FA-B268-FED22F32957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BBEA3-E48D-43F6-9518-13F79A14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BBEA3-E48D-43F6-9518-13F79A14C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BBEA3-E48D-43F6-9518-13F79A14C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4D71-0507-443B-9256-DE38E8CFC01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0E87-3C20-45F6-A0BA-94D943D0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king@inbar.int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429" y="1981200"/>
            <a:ext cx="5338971" cy="1470025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Bamboo: a natural climate solution in the Global South</a:t>
            </a:r>
            <a:br>
              <a:rPr lang="en-US" sz="3400" b="1" dirty="0"/>
            </a:br>
            <a:r>
              <a:rPr lang="en-US" sz="2600" dirty="0"/>
              <a:t>UNOSSC webinar | 23 Sept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116" y="3860800"/>
            <a:ext cx="5381483" cy="12954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</a:rPr>
              <a:t>Charlotte King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International Bamboo and Rattan </a:t>
            </a:r>
            <a:r>
              <a:rPr lang="en-US" sz="1800" b="1" dirty="0" err="1">
                <a:solidFill>
                  <a:schemeClr val="tx1"/>
                </a:solidFill>
              </a:rPr>
              <a:t>Organisation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905000"/>
            <a:ext cx="285565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“Why bamboo?”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28600"/>
            <a:ext cx="1190186" cy="848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200400"/>
            <a:ext cx="5486400" cy="1219200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766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common resource to the Global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Fast-growing, versatile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Used for thousands of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388" y="4752837"/>
            <a:ext cx="1596760" cy="11787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460" y="3366810"/>
            <a:ext cx="1580459" cy="9339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513" y="2037969"/>
            <a:ext cx="1744064" cy="9801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513" y="3397585"/>
            <a:ext cx="1775210" cy="935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108" y="1981200"/>
            <a:ext cx="1524000" cy="1066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7007" y="2340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Bamboo: a nature-based solution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32" y="2712313"/>
            <a:ext cx="441860" cy="441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86" y="4017150"/>
            <a:ext cx="458490" cy="458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583" y="5532952"/>
            <a:ext cx="485993" cy="48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673" y="4068124"/>
            <a:ext cx="443820" cy="441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673" y="2766528"/>
            <a:ext cx="443820" cy="443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514" y="4752837"/>
            <a:ext cx="1775210" cy="109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516" y="5571131"/>
            <a:ext cx="440977" cy="440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1438" y="2136859"/>
            <a:ext cx="1753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Source of income for </a:t>
            </a:r>
            <a:r>
              <a:rPr lang="en-US" sz="1500" b="1" dirty="0">
                <a:solidFill>
                  <a:srgbClr val="006640"/>
                </a:solidFill>
              </a:rPr>
              <a:t>millions of people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1145" y="3431075"/>
            <a:ext cx="18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Affordable, </a:t>
            </a:r>
          </a:p>
          <a:p>
            <a:r>
              <a:rPr lang="en-US" sz="1500" b="1" dirty="0"/>
              <a:t>renewable energy:</a:t>
            </a:r>
          </a:p>
          <a:p>
            <a:r>
              <a:rPr lang="en-US" sz="1500" b="1" dirty="0">
                <a:solidFill>
                  <a:srgbClr val="006640"/>
                </a:solidFill>
              </a:rPr>
              <a:t>firewood, charcoal, gas, pellets</a:t>
            </a:r>
            <a:endParaRPr lang="en-US" sz="1500" dirty="0">
              <a:solidFill>
                <a:srgbClr val="0066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1607" y="4978954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6640"/>
                </a:solidFill>
              </a:rPr>
              <a:t>Sustainable &amp; resilient </a:t>
            </a:r>
            <a:r>
              <a:rPr lang="en-US" sz="1500" b="1" dirty="0"/>
              <a:t>housing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4919" y="2085632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Low-carbon and easily renewable</a:t>
            </a:r>
          </a:p>
          <a:p>
            <a:r>
              <a:rPr lang="en-US" sz="1500" b="1" dirty="0">
                <a:solidFill>
                  <a:srgbClr val="006640"/>
                </a:solidFill>
              </a:rPr>
              <a:t>plastic alternative</a:t>
            </a:r>
            <a:endParaRPr lang="en-US" sz="1500" dirty="0">
              <a:solidFill>
                <a:srgbClr val="0066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7576" y="3325931"/>
            <a:ext cx="187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Bamboo plants and products </a:t>
            </a:r>
            <a:r>
              <a:rPr lang="en-US" sz="1500" b="1" dirty="0">
                <a:solidFill>
                  <a:srgbClr val="006640"/>
                </a:solidFill>
              </a:rPr>
              <a:t>can store more carbon than certain types of tree</a:t>
            </a:r>
            <a:endParaRPr lang="en-US" sz="1500" dirty="0">
              <a:solidFill>
                <a:srgbClr val="0066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392" y="4797063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Important </a:t>
            </a:r>
            <a:r>
              <a:rPr lang="en-US" sz="1500" b="1" dirty="0">
                <a:solidFill>
                  <a:srgbClr val="006640"/>
                </a:solidFill>
              </a:rPr>
              <a:t>ecosystem services</a:t>
            </a:r>
            <a:r>
              <a:rPr lang="en-US" sz="1500" b="1" dirty="0"/>
              <a:t>, + source of </a:t>
            </a:r>
            <a:r>
              <a:rPr lang="en-US" sz="1500" b="1" dirty="0">
                <a:solidFill>
                  <a:srgbClr val="006640"/>
                </a:solidFill>
              </a:rPr>
              <a:t>food &amp; habitat</a:t>
            </a:r>
            <a:endParaRPr lang="en-US" sz="1500" dirty="0">
              <a:solidFill>
                <a:srgbClr val="0066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2513" y="1164787"/>
            <a:ext cx="662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“Nature-based solutions: actions to protect, sustainably manage, and restore ecosystems, that </a:t>
            </a:r>
            <a:r>
              <a:rPr lang="en-US" sz="1500" b="1" dirty="0"/>
              <a:t>simultaneously</a:t>
            </a:r>
            <a:r>
              <a:rPr lang="en-US" sz="1500" dirty="0"/>
              <a:t>… provide human well-being and biodiversity benefits” - </a:t>
            </a:r>
            <a:r>
              <a:rPr lang="en-US" sz="1500" i="1" dirty="0"/>
              <a:t>IUCN</a:t>
            </a:r>
          </a:p>
        </p:txBody>
      </p:sp>
    </p:spTree>
    <p:extLst>
      <p:ext uri="{BB962C8B-B14F-4D97-AF65-F5344CB8AC3E}">
        <p14:creationId xmlns:p14="http://schemas.microsoft.com/office/powerpoint/2010/main" val="8533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523391"/>
            <a:ext cx="4848890" cy="3114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9700" y="4616595"/>
            <a:ext cx="11811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INBAR: a network for South-South cooperation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92139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Founded 1997; the ‘UN of bamboo’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47 Member States; </a:t>
            </a:r>
            <a:r>
              <a:rPr lang="en-US" b="1" dirty="0"/>
              <a:t>46 from the Global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40,000 people</a:t>
            </a:r>
            <a:r>
              <a:rPr lang="en-US" dirty="0"/>
              <a:t>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Projects, research and study visits conducted in </a:t>
            </a:r>
            <a:r>
              <a:rPr lang="en-US" b="1" dirty="0"/>
              <a:t>50+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8538">
            <a:off x="6662708" y="1851837"/>
            <a:ext cx="1718326" cy="2241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5895" y="4262652"/>
            <a:ext cx="204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South-South in Action: Inspiring Sustainable Development with Bamboo (UNOSCC-INBAR report, 2017)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0" y="1413590"/>
            <a:ext cx="569670" cy="5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6868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74"/>
          <a:stretch/>
        </p:blipFill>
        <p:spPr>
          <a:xfrm>
            <a:off x="2590801" y="0"/>
            <a:ext cx="65532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51219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/>
              <a:t>Dutch-Sino-East Africa </a:t>
            </a:r>
            <a:br>
              <a:rPr lang="en-US" sz="3000" b="1" dirty="0"/>
            </a:br>
            <a:r>
              <a:rPr lang="en-US" sz="3000" b="1" dirty="0"/>
              <a:t>Bamboo Development </a:t>
            </a:r>
            <a:r>
              <a:rPr lang="en-US" sz="3000" b="1" dirty="0" err="1"/>
              <a:t>Programme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1981200" y="3657600"/>
            <a:ext cx="1676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Right Arrow 2"/>
          <p:cNvSpPr/>
          <p:nvPr/>
        </p:nvSpPr>
        <p:spPr>
          <a:xfrm rot="3307917" flipH="1">
            <a:off x="7482199" y="1819645"/>
            <a:ext cx="563644" cy="17197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7714" y="1237694"/>
            <a:ext cx="3287486" cy="2379841"/>
          </a:xfrm>
        </p:spPr>
        <p:txBody>
          <a:bodyPr>
            <a:noAutofit/>
          </a:bodyPr>
          <a:lstStyle/>
          <a:p>
            <a:r>
              <a:rPr lang="en-US" sz="1600" dirty="0" err="1"/>
              <a:t>Programme</a:t>
            </a:r>
            <a:r>
              <a:rPr lang="en-US" sz="1600" dirty="0"/>
              <a:t> funded by IFAD, 2016-2023</a:t>
            </a:r>
          </a:p>
          <a:p>
            <a:r>
              <a:rPr lang="en-US" sz="1600" b="1" dirty="0"/>
              <a:t>China</a:t>
            </a:r>
            <a:r>
              <a:rPr lang="en-US" sz="1600" dirty="0"/>
              <a:t>: bamboo market leader; bamboo for poverty alleviation, reforestation &amp; environmental protection</a:t>
            </a:r>
          </a:p>
          <a:p>
            <a:r>
              <a:rPr lang="en-US" sz="1600" b="1" dirty="0"/>
              <a:t>Netherlands</a:t>
            </a:r>
            <a:r>
              <a:rPr lang="en-US" sz="1600" dirty="0"/>
              <a:t>: private sector experience of high-value product creation</a:t>
            </a:r>
          </a:p>
          <a:p>
            <a:r>
              <a:rPr lang="en-US" sz="1600" b="1" dirty="0"/>
              <a:t>Ethiopia, Kenya, Uganda</a:t>
            </a:r>
            <a:r>
              <a:rPr lang="en-US" sz="1600" dirty="0"/>
              <a:t>:  3-4% world’s bamboo, but underdeveloped sector</a:t>
            </a:r>
          </a:p>
          <a:p>
            <a:r>
              <a:rPr lang="en-US" sz="1600" dirty="0"/>
              <a:t>Aims: build climate resilience, strengthen bamboo value chains, build capacity</a:t>
            </a:r>
          </a:p>
        </p:txBody>
      </p:sp>
      <p:sp>
        <p:nvSpPr>
          <p:cNvPr id="16" name="Curved Right Arrow 15"/>
          <p:cNvSpPr/>
          <p:nvPr/>
        </p:nvSpPr>
        <p:spPr>
          <a:xfrm rot="20110559">
            <a:off x="6105980" y="1751281"/>
            <a:ext cx="420107" cy="1229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628" y="4275365"/>
            <a:ext cx="1871991" cy="1403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403" y="4321828"/>
            <a:ext cx="2094197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015" y="1089028"/>
            <a:ext cx="2462909" cy="1537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30" y="1108987"/>
            <a:ext cx="2406311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447800"/>
            <a:ext cx="3057184" cy="407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86" y="3139915"/>
            <a:ext cx="5105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South-South and triangular cooperation ‘in action’: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 assessments for bamboo w/ Chinese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Built capacity &amp; transferred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Conferences at </a:t>
            </a:r>
            <a:r>
              <a:rPr lang="en-US" sz="1600" dirty="0" err="1"/>
              <a:t>Wageningen</a:t>
            </a:r>
            <a:r>
              <a:rPr lang="en-US" sz="1600" dirty="0"/>
              <a:t> University &amp;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Built market links to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China-Africa Bamboo </a:t>
            </a:r>
            <a:r>
              <a:rPr lang="en-US" sz="1600" dirty="0" err="1"/>
              <a:t>centre</a:t>
            </a:r>
            <a:r>
              <a:rPr lang="en-US" sz="1600" dirty="0"/>
              <a:t>; Bamboo Strategies developed by the governments of Ethiopia, Kenya and Uganda; important COVID-19 livelihood option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486" y="51219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 far: the Dutch-Sino-East Africa </a:t>
            </a:r>
            <a:br>
              <a:rPr lang="en-US" sz="2800" b="1" dirty="0"/>
            </a:br>
            <a:r>
              <a:rPr lang="en-US" sz="2800" b="1" dirty="0"/>
              <a:t>Bamboo Development </a:t>
            </a:r>
            <a:r>
              <a:rPr lang="en-US" sz="2800" b="1" dirty="0" err="1"/>
              <a:t>Programme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9410" y="2696784"/>
            <a:ext cx="5094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Bamboo construction training in Kenya; propagation workshop in Uganda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7735" y="5570030"/>
            <a:ext cx="5094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Bamboo planting in Ethiopia</a:t>
            </a:r>
          </a:p>
        </p:txBody>
      </p:sp>
    </p:spTree>
    <p:extLst>
      <p:ext uri="{BB962C8B-B14F-4D97-AF65-F5344CB8AC3E}">
        <p14:creationId xmlns:p14="http://schemas.microsoft.com/office/powerpoint/2010/main" val="305692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663994" cy="166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169194"/>
            <a:ext cx="9144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0259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2228305"/>
            <a:ext cx="5105400" cy="2115095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2043554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04894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www.inbar.int</a:t>
            </a:r>
          </a:p>
          <a:p>
            <a:r>
              <a:rPr lang="en-US" b="1" dirty="0">
                <a:solidFill>
                  <a:schemeClr val="bg1"/>
                </a:solidFill>
              </a:rPr>
              <a:t>#</a:t>
            </a:r>
            <a:r>
              <a:rPr lang="en-US" b="1" dirty="0" err="1">
                <a:solidFill>
                  <a:schemeClr val="bg1"/>
                </a:solidFill>
              </a:rPr>
              <a:t>thinkbamboo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58085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Charlotte King</a:t>
            </a:r>
          </a:p>
          <a:p>
            <a:pPr algn="ctr"/>
            <a:r>
              <a:rPr lang="en-US" sz="2400" dirty="0">
                <a:hlinkClick r:id="rId6"/>
              </a:rPr>
              <a:t>cking@inbar.int</a:t>
            </a:r>
            <a:r>
              <a:rPr lang="en-US" sz="2400" dirty="0"/>
              <a:t> | @_</a:t>
            </a:r>
            <a:r>
              <a:rPr lang="en-US" sz="2400" dirty="0" err="1"/>
              <a:t>chakin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42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9A6DB988D9C4D8F81F1C9489EEC8F" ma:contentTypeVersion="13" ma:contentTypeDescription="Create a new document." ma:contentTypeScope="" ma:versionID="374ddef767bf09c6462577a9b91ef40c">
  <xsd:schema xmlns:xsd="http://www.w3.org/2001/XMLSchema" xmlns:xs="http://www.w3.org/2001/XMLSchema" xmlns:p="http://schemas.microsoft.com/office/2006/metadata/properties" xmlns:ns3="3cd64736-249c-474f-802a-05bf1407628f" xmlns:ns4="eb0a528c-43ef-4f2d-ba66-5a76228f3736" targetNamespace="http://schemas.microsoft.com/office/2006/metadata/properties" ma:root="true" ma:fieldsID="b7ab6341a859002b57184f647545ae96" ns3:_="" ns4:_="">
    <xsd:import namespace="3cd64736-249c-474f-802a-05bf1407628f"/>
    <xsd:import namespace="eb0a528c-43ef-4f2d-ba66-5a76228f37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64736-249c-474f-802a-05bf14076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a528c-43ef-4f2d-ba66-5a76228f3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9DC539-19D1-4B1E-A2F9-1787DF315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64736-249c-474f-802a-05bf1407628f"/>
    <ds:schemaRef ds:uri="eb0a528c-43ef-4f2d-ba66-5a76228f3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C4C81F-0C44-4D68-ADC9-9DCF226D1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BB596-ED63-42FF-8E55-47E05D8BEA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6747</TotalTime>
  <Words>330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Bamboo: a natural climate solution in the Global South UNOSSC webinar | 23 Sept 2020</vt:lpstr>
      <vt:lpstr>PowerPoint Presentation</vt:lpstr>
      <vt:lpstr>PowerPoint Presentation</vt:lpstr>
      <vt:lpstr>INBAR: a network for South-South cooperation</vt:lpstr>
      <vt:lpstr>Dutch-Sino-East Africa  Bamboo Development Programme</vt:lpstr>
      <vt:lpstr>So far: the Dutch-Sino-East Africa  Bamboo Development Programme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Bamboo, rattan and the Commonwealth</dc:title>
  <dc:creator>Charlotte King</dc:creator>
  <cp:lastModifiedBy>Muriel Obon</cp:lastModifiedBy>
  <cp:revision>164</cp:revision>
  <dcterms:created xsi:type="dcterms:W3CDTF">2017-02-08T07:14:20Z</dcterms:created>
  <dcterms:modified xsi:type="dcterms:W3CDTF">2020-09-30T22:12:59Z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0x010100B5B9A6DB988D9C4D8F81F1C9489EEC8F</vt:lpwstr>
  </property>
</Properties>
</file>