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handoutMasterIdLst>
    <p:handoutMasterId r:id="rId12"/>
  </p:handoutMasterIdLst>
  <p:sldIdLst>
    <p:sldId id="291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03" r:id="rId10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12D"/>
    <a:srgbClr val="0698DF"/>
    <a:srgbClr val="079BE0"/>
    <a:srgbClr val="078AA5"/>
    <a:srgbClr val="078AC5"/>
    <a:srgbClr val="3C8FD4"/>
    <a:srgbClr val="0899DA"/>
    <a:srgbClr val="0091C4"/>
    <a:srgbClr val="67C5FF"/>
    <a:srgbClr val="183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 autoAdjust="0"/>
    <p:restoredTop sz="94917" autoAdjust="0"/>
  </p:normalViewPr>
  <p:slideViewPr>
    <p:cSldViewPr>
      <p:cViewPr varScale="1">
        <p:scale>
          <a:sx n="128" d="100"/>
          <a:sy n="128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04" y="-12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17" y="3849198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  <p:pic>
        <p:nvPicPr>
          <p:cNvPr id="6" name="Picture 2" descr="Image result for grid arend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5905016"/>
            <a:ext cx="594066" cy="4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do_newsroom/" TargetMode="External"/><Relationship Id="rId3" Type="http://schemas.openxmlformats.org/officeDocument/2006/relationships/theme" Target="../theme/theme1.xml"/><Relationship Id="rId7" Type="http://schemas.openxmlformats.org/officeDocument/2006/relationships/hyperlink" Target="https://www.youtube.com/user/UNIDObeta" TargetMode="Externa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witter.com/UNIDO" TargetMode="External"/><Relationship Id="rId11" Type="http://schemas.openxmlformats.org/officeDocument/2006/relationships/hyperlink" Target="https://www.linkedin.com" TargetMode="External"/><Relationship Id="rId5" Type="http://schemas.openxmlformats.org/officeDocument/2006/relationships/hyperlink" Target="https://www.facebook.com/UNIDO.HQ" TargetMode="External"/><Relationship Id="rId10" Type="http://schemas.openxmlformats.org/officeDocument/2006/relationships/hyperlink" Target="http://www.unido.org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ww.flickr.com/photos/unido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8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9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10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11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ade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8" y="0"/>
            <a:ext cx="9147688" cy="9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.susan@unido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520280"/>
          </a:xfrm>
        </p:spPr>
        <p:txBody>
          <a:bodyPr>
            <a:noAutofit/>
          </a:bodyPr>
          <a:lstStyle/>
          <a:p>
            <a:r>
              <a:rPr lang="en-US" sz="3600" dirty="0"/>
              <a:t>South-South Cooperation on Climate </a:t>
            </a:r>
            <a:r>
              <a:rPr lang="en-US" sz="3600" dirty="0" smtClean="0"/>
              <a:t>Action</a:t>
            </a:r>
            <a:endParaRPr lang="en-US" sz="3600" dirty="0">
              <a:solidFill>
                <a:srgbClr val="0698DF"/>
              </a:solidFill>
              <a:highlight>
                <a:srgbClr val="FFFF00"/>
              </a:highligh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6864" cy="115212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South-South cooperation on nature-based solutions for a low-emission and climate-resilient recovery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9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Viet Nam: </a:t>
            </a:r>
            <a:r>
              <a:rPr lang="en-US" sz="3200" b="1" dirty="0">
                <a:solidFill>
                  <a:srgbClr val="0698DF"/>
                </a:solidFill>
              </a:rPr>
              <a:t>Pyrolysis of coffee husks </a:t>
            </a:r>
            <a:endParaRPr lang="en-US" sz="3200" b="1" dirty="0" smtClean="0">
              <a:solidFill>
                <a:srgbClr val="0698D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98DF"/>
              </a:solidFill>
            </a:endParaRPr>
          </a:p>
          <a:p>
            <a:r>
              <a:rPr lang="en-US" sz="2400" dirty="0" smtClean="0">
                <a:solidFill>
                  <a:srgbClr val="0698DF"/>
                </a:solidFill>
              </a:rPr>
              <a:t>30-50% of weight of coffee produced =&gt; waste</a:t>
            </a:r>
            <a:endParaRPr lang="en-US" sz="2400" dirty="0" smtClean="0">
              <a:solidFill>
                <a:srgbClr val="0698DF"/>
              </a:solidFill>
            </a:endParaRPr>
          </a:p>
          <a:p>
            <a:r>
              <a:rPr lang="en-US" sz="2400" dirty="0" smtClean="0">
                <a:solidFill>
                  <a:srgbClr val="0698DF"/>
                </a:solidFill>
              </a:rPr>
              <a:t>Using coffee husks </a:t>
            </a:r>
            <a:r>
              <a:rPr lang="en-US" sz="2400" dirty="0">
                <a:solidFill>
                  <a:srgbClr val="0698DF"/>
                </a:solidFill>
              </a:rPr>
              <a:t>in pyrolysis (thermochemical decomposition of organic material at elevated temperatures in the absence of </a:t>
            </a:r>
            <a:r>
              <a:rPr lang="en-US" sz="2400" dirty="0" smtClean="0">
                <a:solidFill>
                  <a:srgbClr val="0698DF"/>
                </a:solidFill>
              </a:rPr>
              <a:t>oxygen)</a:t>
            </a:r>
          </a:p>
          <a:p>
            <a:pPr lvl="1"/>
            <a:r>
              <a:rPr lang="en-US" sz="2400" dirty="0" smtClean="0">
                <a:solidFill>
                  <a:srgbClr val="0698DF"/>
                </a:solidFill>
              </a:rPr>
              <a:t>Heat generation =&gt; savings of fossil fuel, GHG emission reductions</a:t>
            </a:r>
          </a:p>
          <a:p>
            <a:pPr lvl="1"/>
            <a:r>
              <a:rPr lang="en-US" sz="2400" dirty="0" smtClean="0">
                <a:solidFill>
                  <a:srgbClr val="0698DF"/>
                </a:solidFill>
              </a:rPr>
              <a:t>Residual char = soil conditioner</a:t>
            </a:r>
          </a:p>
          <a:p>
            <a:pPr lvl="0"/>
            <a:r>
              <a:rPr lang="en-US" sz="2400" dirty="0" smtClean="0">
                <a:solidFill>
                  <a:srgbClr val="0698DF"/>
                </a:solidFill>
              </a:rPr>
              <a:t>South-south cooperation to transfer to other coffee dependent economies to address solid waste management, fossil fuel consumption and declining soil fertility </a:t>
            </a:r>
          </a:p>
          <a:p>
            <a:pPr lvl="0"/>
            <a:r>
              <a:rPr lang="en-US" sz="2400" dirty="0" smtClean="0">
                <a:solidFill>
                  <a:srgbClr val="0698DF"/>
                </a:solidFill>
              </a:rPr>
              <a:t>Increased resilience to global pandemics like COVID-19</a:t>
            </a:r>
          </a:p>
        </p:txBody>
      </p:sp>
    </p:spTree>
    <p:extLst>
      <p:ext uri="{BB962C8B-B14F-4D97-AF65-F5344CB8AC3E}">
        <p14:creationId xmlns:p14="http://schemas.microsoft.com/office/powerpoint/2010/main" val="674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Viet Nam: </a:t>
            </a:r>
            <a:r>
              <a:rPr lang="en-US" sz="3200" b="1" dirty="0">
                <a:solidFill>
                  <a:srgbClr val="0698DF"/>
                </a:solidFill>
              </a:rPr>
              <a:t>Pyrolysis of coffee husks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5563376" cy="3334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788781"/>
            <a:ext cx="5115639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Montenegro: Reed Bed Filter for Sludge Treatment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698DF"/>
              </a:solidFill>
            </a:endParaRPr>
          </a:p>
          <a:p>
            <a:r>
              <a:rPr lang="en-US" sz="2400" dirty="0" smtClean="0">
                <a:solidFill>
                  <a:srgbClr val="0698DF"/>
                </a:solidFill>
              </a:rPr>
              <a:t>Using the potential of </a:t>
            </a:r>
            <a:r>
              <a:rPr lang="en-US" sz="2400" i="1" dirty="0" err="1" smtClean="0">
                <a:solidFill>
                  <a:srgbClr val="0698DF"/>
                </a:solidFill>
              </a:rPr>
              <a:t>Phragmites</a:t>
            </a:r>
            <a:r>
              <a:rPr lang="en-US" sz="2400" i="1" dirty="0" smtClean="0">
                <a:solidFill>
                  <a:srgbClr val="0698DF"/>
                </a:solidFill>
              </a:rPr>
              <a:t> </a:t>
            </a:r>
            <a:r>
              <a:rPr lang="en-US" sz="2400" i="1" dirty="0" err="1" smtClean="0">
                <a:solidFill>
                  <a:srgbClr val="0698DF"/>
                </a:solidFill>
              </a:rPr>
              <a:t>comunis</a:t>
            </a:r>
            <a:r>
              <a:rPr lang="en-US" sz="2400" dirty="0" smtClean="0">
                <a:solidFill>
                  <a:srgbClr val="0698DF"/>
                </a:solidFill>
              </a:rPr>
              <a:t> to dewater (2% =&gt; 50% solid matter) and reduce volume of sludge to 1/10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Composting </a:t>
            </a:r>
            <a:r>
              <a:rPr lang="en-US" sz="2400" dirty="0">
                <a:solidFill>
                  <a:srgbClr val="0698DF"/>
                </a:solidFill>
              </a:rPr>
              <a:t>of sludge 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Energy savings, no need for chemicals, compost can be used as soil conditioner/fertilizer, circularity 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Master Plan Lake </a:t>
            </a:r>
            <a:r>
              <a:rPr lang="en-US" sz="2400" dirty="0" err="1" smtClean="0">
                <a:solidFill>
                  <a:srgbClr val="0698DF"/>
                </a:solidFill>
              </a:rPr>
              <a:t>Modrac</a:t>
            </a:r>
            <a:r>
              <a:rPr lang="en-US" sz="2400" dirty="0" smtClean="0">
                <a:solidFill>
                  <a:srgbClr val="0698DF"/>
                </a:solidFill>
              </a:rPr>
              <a:t>, pilot constructed wetland 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South-south for up-scaling and roll out</a:t>
            </a:r>
          </a:p>
          <a:p>
            <a:endParaRPr lang="en-US" sz="2400" dirty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98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Montenegro: Reed Bed Filter for Sludge Treatment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98D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5638095" cy="3409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393319"/>
            <a:ext cx="5112568" cy="3339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924944"/>
            <a:ext cx="5094243" cy="3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Indonesia: PPP on water stewardship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698DF"/>
              </a:solidFill>
            </a:endParaRPr>
          </a:p>
          <a:p>
            <a:r>
              <a:rPr lang="en-US" sz="2400" dirty="0" smtClean="0">
                <a:solidFill>
                  <a:srgbClr val="0698DF"/>
                </a:solidFill>
              </a:rPr>
              <a:t>Water scarcity limits sustainable development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Land degradation and deforestation drives water scarcity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Stakeholder engagement process</a:t>
            </a:r>
            <a:endParaRPr lang="en-US" sz="2400" dirty="0">
              <a:solidFill>
                <a:srgbClr val="0698DF"/>
              </a:solidFill>
            </a:endParaRPr>
          </a:p>
          <a:p>
            <a:r>
              <a:rPr lang="en-US" sz="2400" dirty="0" smtClean="0">
                <a:solidFill>
                  <a:srgbClr val="0698DF"/>
                </a:solidFill>
              </a:rPr>
              <a:t>Agroforestry, bamboo plantations, absorption wells </a:t>
            </a:r>
          </a:p>
          <a:p>
            <a:endParaRPr lang="en-US" sz="2400" dirty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98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Indonesia: PPP on water stewardship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98D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1987"/>
            <a:ext cx="5001741" cy="3313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4352696" cy="3264522"/>
          </a:xfrm>
          <a:prstGeom prst="rect">
            <a:avLst/>
          </a:prstGeom>
        </p:spPr>
      </p:pic>
      <p:pic>
        <p:nvPicPr>
          <p:cNvPr id="2050" name="Picture 2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18" y="2509750"/>
            <a:ext cx="4301840" cy="32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copy xtian\Bilder\2017_02 Indonesia\IMG_00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95306"/>
            <a:ext cx="4536505" cy="3264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0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0379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698DF"/>
                </a:solidFill>
              </a:rPr>
              <a:t>Nature Based Solutions – the Business Case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0698DF"/>
              </a:solidFill>
            </a:endParaRPr>
          </a:p>
          <a:p>
            <a:r>
              <a:rPr lang="en-US" sz="2400" dirty="0">
                <a:solidFill>
                  <a:srgbClr val="0698DF"/>
                </a:solidFill>
              </a:rPr>
              <a:t>Using systemic approaches and simulation to scale nature-based infrastructure for climate adaptation </a:t>
            </a:r>
            <a:r>
              <a:rPr lang="en-US" sz="2400" dirty="0" smtClean="0">
                <a:solidFill>
                  <a:srgbClr val="0698DF"/>
                </a:solidFill>
              </a:rPr>
              <a:t>(GEF/UNIDO/IISD)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Simulation of impacts of NBI on ecosystem services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Cost comparison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Economic valuation of positive externalities</a:t>
            </a:r>
          </a:p>
          <a:p>
            <a:r>
              <a:rPr lang="en-US" sz="2400" dirty="0" smtClean="0">
                <a:solidFill>
                  <a:srgbClr val="0698DF"/>
                </a:solidFill>
              </a:rPr>
              <a:t>Disseminate information on the superiority of NBI to inform decision makers</a:t>
            </a:r>
          </a:p>
          <a:p>
            <a:endParaRPr lang="en-US" sz="2400" dirty="0" smtClean="0">
              <a:solidFill>
                <a:srgbClr val="0698DF"/>
              </a:solidFill>
            </a:endParaRPr>
          </a:p>
          <a:p>
            <a:endParaRPr lang="en-US" sz="2400" dirty="0" smtClean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endParaRPr lang="en-US" sz="2400" dirty="0">
              <a:solidFill>
                <a:srgbClr val="0698D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698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277"/>
            <a:ext cx="7903790" cy="3821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0698DF"/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rgbClr val="0698DF"/>
                </a:solidFill>
              </a:rPr>
              <a:t>Thank you!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5511717"/>
            <a:ext cx="7903790" cy="382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698DF"/>
                </a:solidFill>
              </a:rPr>
              <a:t>For more information, please contact: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698DF"/>
                </a:solidFill>
              </a:rPr>
              <a:t>Christian Susan     </a:t>
            </a:r>
            <a:r>
              <a:rPr lang="en-US" dirty="0">
                <a:solidFill>
                  <a:srgbClr val="0698DF"/>
                </a:solidFill>
                <a:hlinkClick r:id="rId2"/>
              </a:rPr>
              <a:t>c.susan@unido.org</a:t>
            </a:r>
            <a:r>
              <a:rPr lang="en-US" dirty="0">
                <a:solidFill>
                  <a:srgbClr val="0698DF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solidFill>
                <a:srgbClr val="0698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273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South-South Cooperation on Climate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</dc:creator>
  <cp:lastModifiedBy>SUSAN, Christian</cp:lastModifiedBy>
  <cp:revision>290</cp:revision>
  <cp:lastPrinted>2014-09-22T12:21:08Z</cp:lastPrinted>
  <dcterms:created xsi:type="dcterms:W3CDTF">2008-01-28T10:27:53Z</dcterms:created>
  <dcterms:modified xsi:type="dcterms:W3CDTF">2020-09-22T12:25:40Z</dcterms:modified>
</cp:coreProperties>
</file>